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7" r:id="rId2"/>
    <p:sldMasterId id="2147483740" r:id="rId3"/>
  </p:sldMasterIdLst>
  <p:notesMasterIdLst>
    <p:notesMasterId r:id="rId18"/>
  </p:notesMasterIdLst>
  <p:sldIdLst>
    <p:sldId id="1128" r:id="rId4"/>
    <p:sldId id="1106" r:id="rId5"/>
    <p:sldId id="1117" r:id="rId6"/>
    <p:sldId id="1114" r:id="rId7"/>
    <p:sldId id="1119" r:id="rId8"/>
    <p:sldId id="1123" r:id="rId9"/>
    <p:sldId id="1122" r:id="rId10"/>
    <p:sldId id="1120" r:id="rId11"/>
    <p:sldId id="1124" r:id="rId12"/>
    <p:sldId id="1125" r:id="rId13"/>
    <p:sldId id="1126" r:id="rId14"/>
    <p:sldId id="1121" r:id="rId15"/>
    <p:sldId id="1127" r:id="rId16"/>
    <p:sldId id="1115" r:id="rId17"/>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C1FF1B-71E4-09F6-4A17-3F2B5F80C47B}" name="Nicole Israel-Meyer" initials="NIM" userId="Nicole Israel-Meyer" providerId="None"/>
  <p188:author id="{342B5178-0355-67DC-EEBC-A8A91CA723CA}" name="Nicole Israel-Meyer" initials="NI" userId="S::nicole.israel-meyer@un.org::753e9540-6d9f-4de6-817a-5730cac9bd5c" providerId="AD"/>
  <p188:author id="{3A3C2DC3-D2EC-8426-E3A5-20F9494E7E29}" name="Stafford Smith, Mark (Environment, Black Mountain)" initials="SSM(BM" userId="S::sta228@csiro.au::e189084d-c8cb-4684-b123-90cb0ebc473a" providerId="AD"/>
  <p188:author id="{9CD7BAED-D792-6C04-6A8D-FAB433C53BC2}" name="Alessandro Moscuzza" initials="AM" userId="S::alessandro.moscuzza@un.org::a85d5e72-0b7f-465b-b747-45cf61bbb46f" providerId="AD"/>
  <p188:author id="{10F9BCEE-9873-D2B0-C346-A97E8A1FC843}" name="Guadalupe Duron" initials="GD" userId="Guadalupe Dur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adalupe Duron" initials="GD" lastIdx="6" clrIdx="0">
    <p:extLst>
      <p:ext uri="{19B8F6BF-5375-455C-9EA6-DF929625EA0E}">
        <p15:presenceInfo xmlns:p15="http://schemas.microsoft.com/office/powerpoint/2012/main" userId="Guadalupe Duron" providerId="None"/>
      </p:ext>
    </p:extLst>
  </p:cmAuthor>
  <p:cmAuthor id="2" name="Bierbaum, Rosina" initials="RB" lastIdx="1" clrIdx="1">
    <p:extLst>
      <p:ext uri="{19B8F6BF-5375-455C-9EA6-DF929625EA0E}">
        <p15:presenceInfo xmlns:p15="http://schemas.microsoft.com/office/powerpoint/2012/main" userId="Bierbaum, Ros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CBEBD"/>
    <a:srgbClr val="C3D8E9"/>
    <a:srgbClr val="E6E6E6"/>
    <a:srgbClr val="474233"/>
    <a:srgbClr val="D0757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2F1FF-A13B-4780-852C-5BA46C8AA61B}" v="3" dt="2023-04-13T11:40:23.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74" autoAdjust="0"/>
  </p:normalViewPr>
  <p:slideViewPr>
    <p:cSldViewPr snapToGrid="0">
      <p:cViewPr varScale="1">
        <p:scale>
          <a:sx n="50" d="100"/>
          <a:sy n="50" d="100"/>
        </p:scale>
        <p:origin x="1260" y="40"/>
      </p:cViewPr>
      <p:guideLst>
        <p:guide orient="horz" pos="2160"/>
        <p:guide pos="3840"/>
      </p:guideLst>
    </p:cSldViewPr>
  </p:slideViewPr>
  <p:notesTextViewPr>
    <p:cViewPr>
      <p:scale>
        <a:sx n="1" d="1"/>
        <a:sy n="1" d="1"/>
      </p:scale>
      <p:origin x="0" y="-172"/>
    </p:cViewPr>
  </p:notesTextViewPr>
  <p:sorterViewPr>
    <p:cViewPr>
      <p:scale>
        <a:sx n="100" d="100"/>
        <a:sy n="100" d="100"/>
      </p:scale>
      <p:origin x="0" y="-117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236691B-751B-46BB-BEA3-9A923910392D}" type="datetimeFigureOut">
              <a:rPr lang="en-US" smtClean="0"/>
              <a:t>4/13/2023</a:t>
            </a:fld>
            <a:endParaRPr lang="en-US"/>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DF5354CB-C5A6-4C96-8EF7-01C29C19656A}" type="slidenum">
              <a:rPr lang="en-US" smtClean="0"/>
              <a:t>‹#›</a:t>
            </a:fld>
            <a:endParaRPr lang="en-US"/>
          </a:p>
        </p:txBody>
      </p:sp>
    </p:spTree>
    <p:extLst>
      <p:ext uri="{BB962C8B-B14F-4D97-AF65-F5344CB8AC3E}">
        <p14:creationId xmlns:p14="http://schemas.microsoft.com/office/powerpoint/2010/main" val="34307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Welcome to this discussion about transformation, and what it needs to mean if we are targeting it in the GEF </a:t>
            </a:r>
            <a:r>
              <a:rPr lang="en-US" sz="1000"/>
              <a:t>context.</a:t>
            </a:r>
            <a:endParaRPr lang="en-US" sz="1000" dirty="0"/>
          </a:p>
        </p:txBody>
      </p:sp>
      <p:sp>
        <p:nvSpPr>
          <p:cNvPr id="4" name="Slide Number Placeholder 3"/>
          <p:cNvSpPr>
            <a:spLocks noGrp="1"/>
          </p:cNvSpPr>
          <p:nvPr>
            <p:ph type="sldNum" sz="quarter" idx="5"/>
          </p:nvPr>
        </p:nvSpPr>
        <p:spPr/>
        <p:txBody>
          <a:bodyPr/>
          <a:lstStyle/>
          <a:p>
            <a:fld id="{DF5354CB-C5A6-4C96-8EF7-01C29C19656A}" type="slidenum">
              <a:rPr lang="en-US" smtClean="0"/>
              <a:t>1</a:t>
            </a:fld>
            <a:endParaRPr lang="en-US"/>
          </a:p>
        </p:txBody>
      </p:sp>
    </p:spTree>
    <p:extLst>
      <p:ext uri="{BB962C8B-B14F-4D97-AF65-F5344CB8AC3E}">
        <p14:creationId xmlns:p14="http://schemas.microsoft.com/office/powerpoint/2010/main" val="156630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MSDs can take very many forms, from informal engagements to institutionalised bodies; in general, equitable inclusion beyond only governments is important to obtain wide support for change.  Who are the </a:t>
            </a:r>
            <a:r>
              <a:rPr lang="en-AU" sz="1000" b="1" dirty="0"/>
              <a:t>key stakeholders in a new system </a:t>
            </a:r>
            <a:r>
              <a:rPr lang="en-AU" sz="1000" dirty="0"/>
              <a:t>and are they supportive?</a:t>
            </a:r>
          </a:p>
          <a:p>
            <a:endParaRPr lang="en-AU" sz="1000" dirty="0"/>
          </a:p>
          <a:p>
            <a:r>
              <a:rPr lang="en-AU" sz="1000" dirty="0"/>
              <a:t>Where there are </a:t>
            </a:r>
            <a:r>
              <a:rPr lang="en-AU" sz="1000" b="1" dirty="0"/>
              <a:t>vested interests </a:t>
            </a:r>
            <a:r>
              <a:rPr lang="en-AU" sz="1000" dirty="0"/>
              <a:t>who may appear to be losers from change, it is just as important to carry them along so they don’t undermine efforts; thinking about compensation and tracking their comfort levels may be crucial for success.</a:t>
            </a:r>
          </a:p>
          <a:p>
            <a:endParaRPr lang="en-AU" dirty="0"/>
          </a:p>
        </p:txBody>
      </p:sp>
      <p:sp>
        <p:nvSpPr>
          <p:cNvPr id="4" name="Slide Number Placeholder 3"/>
          <p:cNvSpPr>
            <a:spLocks noGrp="1"/>
          </p:cNvSpPr>
          <p:nvPr>
            <p:ph type="sldNum" sz="quarter" idx="5"/>
          </p:nvPr>
        </p:nvSpPr>
        <p:spPr/>
        <p:txBody>
          <a:bodyPr/>
          <a:lstStyle/>
          <a:p>
            <a:fld id="{DF5354CB-C5A6-4C96-8EF7-01C29C19656A}" type="slidenum">
              <a:rPr lang="en-US" smtClean="0"/>
              <a:t>10</a:t>
            </a:fld>
            <a:endParaRPr lang="en-US"/>
          </a:p>
        </p:txBody>
      </p:sp>
    </p:spTree>
    <p:extLst>
      <p:ext uri="{BB962C8B-B14F-4D97-AF65-F5344CB8AC3E}">
        <p14:creationId xmlns:p14="http://schemas.microsoft.com/office/powerpoint/2010/main" val="313882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Transformation usually involves innovation to move into a new system, and anyway it requires the general uptake of </a:t>
            </a:r>
            <a:r>
              <a:rPr lang="en-AU" sz="1000" b="1" dirty="0"/>
              <a:t>new ways of thinking and operating</a:t>
            </a:r>
            <a:r>
              <a:rPr lang="en-AU" sz="1000" dirty="0"/>
              <a:t>, so effective </a:t>
            </a:r>
            <a:r>
              <a:rPr lang="en-AU" sz="1000" b="1" dirty="0"/>
              <a:t>knowledge exchange </a:t>
            </a:r>
            <a:r>
              <a:rPr lang="en-AU" sz="1000" dirty="0"/>
              <a:t>is vital.  Ultimately the demand for these new ways of doing things must be increasing, and for real exponential scaling the ideas must be taken up by </a:t>
            </a:r>
            <a:r>
              <a:rPr lang="en-AU" sz="1000" b="1" dirty="0"/>
              <a:t>actors outside </a:t>
            </a:r>
            <a:r>
              <a:rPr lang="en-AU" sz="1000" dirty="0"/>
              <a:t>the immediate projects or program.  </a:t>
            </a:r>
          </a:p>
          <a:p>
            <a:endParaRPr lang="en-AU" sz="1000" dirty="0"/>
          </a:p>
          <a:p>
            <a:r>
              <a:rPr lang="en-AU" sz="1000" dirty="0"/>
              <a:t>Observing the degree of discussion on areas of knowledge that need </a:t>
            </a:r>
            <a:r>
              <a:rPr lang="en-AU" sz="1000" b="1" dirty="0"/>
              <a:t>new thinking</a:t>
            </a:r>
            <a:r>
              <a:rPr lang="en-AU" sz="1000" dirty="0"/>
              <a:t>, such as social justice issues, may also be important in context.</a:t>
            </a:r>
          </a:p>
          <a:p>
            <a:endParaRPr lang="en-AU" dirty="0"/>
          </a:p>
        </p:txBody>
      </p:sp>
      <p:sp>
        <p:nvSpPr>
          <p:cNvPr id="4" name="Slide Number Placeholder 3"/>
          <p:cNvSpPr>
            <a:spLocks noGrp="1"/>
          </p:cNvSpPr>
          <p:nvPr>
            <p:ph type="sldNum" sz="quarter" idx="5"/>
          </p:nvPr>
        </p:nvSpPr>
        <p:spPr/>
        <p:txBody>
          <a:bodyPr/>
          <a:lstStyle/>
          <a:p>
            <a:fld id="{DF5354CB-C5A6-4C96-8EF7-01C29C19656A}" type="slidenum">
              <a:rPr lang="en-US" smtClean="0"/>
              <a:t>11</a:t>
            </a:fld>
            <a:endParaRPr lang="en-US"/>
          </a:p>
        </p:txBody>
      </p:sp>
    </p:spTree>
    <p:extLst>
      <p:ext uri="{BB962C8B-B14F-4D97-AF65-F5344CB8AC3E}">
        <p14:creationId xmlns:p14="http://schemas.microsoft.com/office/powerpoint/2010/main" val="404923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Finally, financial support of some form is usually needed to </a:t>
            </a:r>
            <a:r>
              <a:rPr lang="en-AU" sz="1000" b="1" dirty="0"/>
              <a:t>support scaling and enduring change</a:t>
            </a:r>
            <a:r>
              <a:rPr lang="en-AU" sz="1000" dirty="0"/>
              <a:t>.  This is obviously a major concern in the environmental area at present, and closely tied to issues of policy coherence and </a:t>
            </a:r>
            <a:r>
              <a:rPr lang="en-AU" sz="1000" b="1" dirty="0"/>
              <a:t>repurposing perverse incentives </a:t>
            </a:r>
            <a:r>
              <a:rPr lang="en-AU" sz="1000" dirty="0"/>
              <a:t>already mentioned.  Equally, transformation needs to </a:t>
            </a:r>
            <a:r>
              <a:rPr lang="en-AU" sz="1000" b="1" dirty="0"/>
              <a:t>deliver livelihoods to </a:t>
            </a:r>
            <a:r>
              <a:rPr lang="en-AU" sz="1000" dirty="0"/>
              <a:t>those involved, even if these are changed. </a:t>
            </a:r>
            <a:r>
              <a:rPr lang="en-US" sz="1000" dirty="0"/>
              <a:t>These are areas where watching for change in the old system is as important as in the new.</a:t>
            </a:r>
          </a:p>
        </p:txBody>
      </p:sp>
      <p:sp>
        <p:nvSpPr>
          <p:cNvPr id="4" name="Slide Number Placeholder 3"/>
          <p:cNvSpPr>
            <a:spLocks noGrp="1"/>
          </p:cNvSpPr>
          <p:nvPr>
            <p:ph type="sldNum" sz="quarter" idx="5"/>
          </p:nvPr>
        </p:nvSpPr>
        <p:spPr/>
        <p:txBody>
          <a:bodyPr/>
          <a:lstStyle/>
          <a:p>
            <a:fld id="{DF5354CB-C5A6-4C96-8EF7-01C29C19656A}" type="slidenum">
              <a:rPr lang="en-US" smtClean="0"/>
              <a:t>12</a:t>
            </a:fld>
            <a:endParaRPr lang="en-US"/>
          </a:p>
        </p:txBody>
      </p:sp>
    </p:spTree>
    <p:extLst>
      <p:ext uri="{BB962C8B-B14F-4D97-AF65-F5344CB8AC3E}">
        <p14:creationId xmlns:p14="http://schemas.microsoft.com/office/powerpoint/2010/main" val="347859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So in summary, transformation is genuinely </a:t>
            </a:r>
            <a:r>
              <a:rPr lang="en-AU" sz="1000" b="1" dirty="0"/>
              <a:t>challenging</a:t>
            </a:r>
            <a:r>
              <a:rPr lang="en-AU" sz="1000" dirty="0"/>
              <a:t>, but there is a growing formal body of work understanding how to achieve it.  </a:t>
            </a:r>
          </a:p>
          <a:p>
            <a:endParaRPr lang="en-AU" sz="1000" dirty="0"/>
          </a:p>
          <a:p>
            <a:r>
              <a:rPr lang="en-AU" sz="1000" dirty="0"/>
              <a:t>It is also </a:t>
            </a:r>
            <a:r>
              <a:rPr lang="en-AU" sz="1000" b="1" dirty="0"/>
              <a:t>uncertain and complex</a:t>
            </a:r>
            <a:r>
              <a:rPr lang="en-AU" sz="1000" dirty="0"/>
              <a:t>, so it is important to have monitoring and learning around its implementation.  Linking the GEF-8 framing with the work of GIZ, </a:t>
            </a:r>
            <a:r>
              <a:rPr lang="en-AU" sz="1000" dirty="0" err="1"/>
              <a:t>STAP</a:t>
            </a:r>
            <a:r>
              <a:rPr lang="en-AU" sz="1000" dirty="0"/>
              <a:t> urges proponents to plan to track at least one or two most critical aspects of each of the 5 categories of indicators, of course choosing specific metrics suited to the transformation pathways and sectors of the system in hand.  When you get that concrete, there is a wealth of general and sector-specific possible indicators in the GIZ database, but </a:t>
            </a:r>
            <a:r>
              <a:rPr lang="en-AU" sz="1000" b="1" dirty="0"/>
              <a:t>you need a framework first</a:t>
            </a:r>
            <a:r>
              <a:rPr lang="en-AU" sz="1000" dirty="0"/>
              <a:t>.</a:t>
            </a:r>
          </a:p>
          <a:p>
            <a:endParaRPr lang="en-AU" sz="1000" dirty="0"/>
          </a:p>
          <a:p>
            <a:r>
              <a:rPr lang="en-AU" sz="1000" dirty="0"/>
              <a:t>And of course there is no point monitoring unless you use the information to learn and adapt, so a </a:t>
            </a:r>
            <a:r>
              <a:rPr lang="en-AU" sz="1000" b="1" dirty="0"/>
              <a:t>regular review cycle </a:t>
            </a:r>
            <a:r>
              <a:rPr lang="en-AU" sz="1000" dirty="0"/>
              <a:t>needs to be set up!</a:t>
            </a:r>
          </a:p>
          <a:p>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More on this, and references for the sources, including the GIZ document, can all be found in </a:t>
            </a:r>
            <a:r>
              <a:rPr lang="en-AU" sz="1000" b="1" dirty="0"/>
              <a:t>the </a:t>
            </a:r>
            <a:r>
              <a:rPr lang="en-AU" sz="1000" b="1" dirty="0" err="1"/>
              <a:t>STAP</a:t>
            </a:r>
            <a:r>
              <a:rPr lang="en-AU" sz="1000" b="1" dirty="0"/>
              <a:t> paper</a:t>
            </a:r>
            <a:r>
              <a:rPr lang="en-AU" sz="1000" dirty="0"/>
              <a:t>, easily googled.  And we’ll hear a bit more from GIZ in a few minutes, as well as the experiences of a couple of GEF initiatives in this area.</a:t>
            </a:r>
          </a:p>
          <a:p>
            <a:endParaRPr lang="en-AU" dirty="0"/>
          </a:p>
        </p:txBody>
      </p:sp>
      <p:sp>
        <p:nvSpPr>
          <p:cNvPr id="4" name="Slide Number Placeholder 3"/>
          <p:cNvSpPr>
            <a:spLocks noGrp="1"/>
          </p:cNvSpPr>
          <p:nvPr>
            <p:ph type="sldNum" sz="quarter" idx="5"/>
          </p:nvPr>
        </p:nvSpPr>
        <p:spPr/>
        <p:txBody>
          <a:bodyPr/>
          <a:lstStyle/>
          <a:p>
            <a:fld id="{DF5354CB-C5A6-4C96-8EF7-01C29C19656A}" type="slidenum">
              <a:rPr lang="en-US" smtClean="0"/>
              <a:t>13</a:t>
            </a:fld>
            <a:endParaRPr lang="en-US"/>
          </a:p>
        </p:txBody>
      </p:sp>
    </p:spTree>
    <p:extLst>
      <p:ext uri="{BB962C8B-B14F-4D97-AF65-F5344CB8AC3E}">
        <p14:creationId xmlns:p14="http://schemas.microsoft.com/office/powerpoint/2010/main" val="377702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dirty="0">
                <a:solidFill>
                  <a:srgbClr val="292B2C"/>
                </a:solidFill>
                <a:effectLst/>
                <a:latin typeface="-apple-system"/>
              </a:rPr>
              <a:t>So we aim to breech </a:t>
            </a:r>
            <a:r>
              <a:rPr lang="en-US" sz="1000" b="0" i="0" dirty="0" err="1">
                <a:solidFill>
                  <a:srgbClr val="292B2C"/>
                </a:solidFill>
                <a:effectLst/>
                <a:latin typeface="-apple-system"/>
              </a:rPr>
              <a:t>transformatively</a:t>
            </a:r>
            <a:r>
              <a:rPr lang="en-US" sz="1000" b="0" i="0" dirty="0">
                <a:solidFill>
                  <a:srgbClr val="292B2C"/>
                </a:solidFill>
                <a:effectLst/>
                <a:latin typeface="-apple-system"/>
              </a:rPr>
              <a:t> into a better future like these humpback whales that are recovering so well from our centuries of hunting, not least thanks to a transformation of our global marine parks!</a:t>
            </a:r>
          </a:p>
          <a:p>
            <a:endParaRPr lang="en-US" sz="1000" b="0" i="0" dirty="0">
              <a:solidFill>
                <a:srgbClr val="292B2C"/>
              </a:solidFill>
              <a:effectLst/>
              <a:latin typeface="-apple-system"/>
            </a:endParaRPr>
          </a:p>
          <a:p>
            <a:r>
              <a:rPr lang="en-US" sz="1000" b="0" i="1" dirty="0">
                <a:solidFill>
                  <a:srgbClr val="292B2C"/>
                </a:solidFill>
                <a:effectLst/>
                <a:latin typeface="-apple-system"/>
              </a:rPr>
              <a:t>[A whale and her calf do a double breach off the coast of Niue. Image courtesy of Oma </a:t>
            </a:r>
            <a:r>
              <a:rPr lang="en-US" sz="1000" b="0" i="1" dirty="0" err="1">
                <a:solidFill>
                  <a:srgbClr val="292B2C"/>
                </a:solidFill>
                <a:effectLst/>
                <a:latin typeface="-apple-system"/>
              </a:rPr>
              <a:t>Tafua</a:t>
            </a:r>
            <a:r>
              <a:rPr lang="en-US" sz="1000" b="0" i="1" dirty="0">
                <a:solidFill>
                  <a:srgbClr val="292B2C"/>
                </a:solidFill>
                <a:effectLst/>
                <a:latin typeface="-apple-system"/>
              </a:rPr>
              <a:t>.</a:t>
            </a:r>
          </a:p>
          <a:p>
            <a:r>
              <a:rPr lang="en-US" sz="1000" i="1" dirty="0"/>
              <a:t>Source of picture: https://news.mongabay.com/2022/11/small-island-big-ocean-niue-makes-its-entire-eez-a-marine-park/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5354CB-C5A6-4C96-8EF7-01C29C196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42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figure is probably familiar to you, GEF-8’s theory of change, aimed firmly at systems transformation, and highlighting four levers to assist this transformation in the systems that GEF-8 targets. The levers here, that we will return to, are: governance and policies; financial leverage, multi-stakeholder dialogues; and innovation.</a:t>
            </a:r>
          </a:p>
          <a:p>
            <a:endParaRPr lang="en-US" sz="1000" dirty="0"/>
          </a:p>
          <a:p>
            <a:endParaRPr lang="en-US" sz="1000" dirty="0"/>
          </a:p>
        </p:txBody>
      </p:sp>
      <p:sp>
        <p:nvSpPr>
          <p:cNvPr id="4" name="Slide Number Placeholder 3"/>
          <p:cNvSpPr>
            <a:spLocks noGrp="1"/>
          </p:cNvSpPr>
          <p:nvPr>
            <p:ph type="sldNum" sz="quarter" idx="5"/>
          </p:nvPr>
        </p:nvSpPr>
        <p:spPr/>
        <p:txBody>
          <a:bodyPr/>
          <a:lstStyle/>
          <a:p>
            <a:fld id="{DF5354CB-C5A6-4C96-8EF7-01C29C19656A}" type="slidenum">
              <a:rPr lang="en-US" smtClean="0"/>
              <a:t>2</a:t>
            </a:fld>
            <a:endParaRPr lang="en-US"/>
          </a:p>
        </p:txBody>
      </p:sp>
    </p:spTree>
    <p:extLst>
      <p:ext uri="{BB962C8B-B14F-4D97-AF65-F5344CB8AC3E}">
        <p14:creationId xmlns:p14="http://schemas.microsoft.com/office/powerpoint/2010/main" val="101194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 there is no doubt that GEF-8 is trying to ramp up the rhetoric and reality around transformation.  In support, </a:t>
            </a:r>
            <a:r>
              <a:rPr lang="en-US" sz="1000" dirty="0" err="1"/>
              <a:t>STAP</a:t>
            </a:r>
            <a:r>
              <a:rPr lang="en-US" sz="1000" dirty="0"/>
              <a:t> released a paper last year which suggested we need to define what this means, since transformation can happen at any scale, from the farm to the planet.  For the GEF, with its mandate in support of the global conventions, STAP suggested a transformative investment really has to be seen as one that leads to </a:t>
            </a:r>
            <a:r>
              <a:rPr lang="en-US" sz="1000" b="1" dirty="0"/>
              <a:t>enduring change </a:t>
            </a:r>
            <a:r>
              <a:rPr lang="en-US" sz="1000" dirty="0"/>
              <a:t>at a sufficient scale to deliver a step improvement in one or more GEBs at this global scale.  We provided a number of example pathways for how this can occur, which you can find in the paper’s Annex A.</a:t>
            </a:r>
          </a:p>
          <a:p>
            <a:endParaRPr lang="en-US" sz="1000" dirty="0"/>
          </a:p>
          <a:p>
            <a:r>
              <a:rPr lang="en-US" sz="1000" dirty="0"/>
              <a:t>The paper then suggested that we can screen investments for their transformative potential by asking three questions, that are elaborated in Figure 1 in the paper: </a:t>
            </a:r>
          </a:p>
          <a:p>
            <a:endParaRPr lang="en-US" sz="1000" dirty="0"/>
          </a:p>
          <a:p>
            <a:r>
              <a:rPr lang="en-US" sz="1000" dirty="0"/>
              <a:t>1. Is it in fact </a:t>
            </a:r>
            <a:r>
              <a:rPr lang="en-US" sz="1000" b="1" dirty="0"/>
              <a:t>intended</a:t>
            </a:r>
            <a:r>
              <a:rPr lang="en-US" sz="1000" dirty="0"/>
              <a:t> to be transformative?  This is an important question related to GEF’s overall appetite for taking risks across its portfolio in order to achieve change.  Not every individual project can change the world; but there is no doubt that GEF expects every IP to be transformative, so at least at the integrated program level the answer to this is firmly yes.  And many of their projects must at least have some pathway by which they may contribute to such transformation.</a:t>
            </a:r>
          </a:p>
          <a:p>
            <a:r>
              <a:rPr lang="en-US" sz="1000" dirty="0"/>
              <a:t>2. If so, is the investment goal </a:t>
            </a:r>
            <a:r>
              <a:rPr lang="en-US" sz="1000" b="1" dirty="0"/>
              <a:t>sufficiently</a:t>
            </a:r>
            <a:r>
              <a:rPr lang="en-US" sz="1000" dirty="0"/>
              <a:t> ambitious to meet our definition of transformative in the GEF context?   Here we need to ask whether it is aiming at one of the global transformation pathways suggested in the paper, </a:t>
            </a:r>
            <a:r>
              <a:rPr lang="en-US" sz="1000" b="1" dirty="0"/>
              <a:t>such as a whole value chain or a biome with global implications with respect to GEBs</a:t>
            </a:r>
            <a:r>
              <a:rPr lang="en-US" sz="1000" dirty="0"/>
              <a:t>, or something of equivalent significance.  </a:t>
            </a:r>
          </a:p>
          <a:p>
            <a:r>
              <a:rPr lang="en-US" sz="1000" dirty="0"/>
              <a:t>3. If it is, then is the proposed logic for achieving the transformative goal </a:t>
            </a:r>
            <a:r>
              <a:rPr lang="en-US" sz="1000" b="1" dirty="0"/>
              <a:t>credible</a:t>
            </a:r>
            <a:r>
              <a:rPr lang="en-US" sz="1000" dirty="0"/>
              <a:t>? </a:t>
            </a:r>
          </a:p>
          <a:p>
            <a:endParaRPr lang="en-US" sz="1000" dirty="0"/>
          </a:p>
          <a:p>
            <a:r>
              <a:rPr lang="en-US" sz="1000" dirty="0"/>
              <a:t>[These criteria are very similar to those articulated by GIZ in their work which we will hear a bit more of later – that an </a:t>
            </a:r>
            <a:r>
              <a:rPr kumimoji="0" lang="en-US" sz="10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“…overt </a:t>
            </a:r>
            <a:r>
              <a:rPr kumimoji="0" lang="en-US" sz="10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intent to transform</a:t>
            </a:r>
            <a:r>
              <a:rPr kumimoji="0" lang="en-US" sz="10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an explicit </a:t>
            </a:r>
            <a:r>
              <a:rPr kumimoji="0" lang="en-US" sz="10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approach to scaling</a:t>
            </a:r>
            <a:r>
              <a:rPr kumimoji="0" lang="en-US" sz="10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and a focus on the </a:t>
            </a:r>
            <a:r>
              <a:rPr kumimoji="0" lang="en-US" sz="10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durability of the new system</a:t>
            </a:r>
            <a:r>
              <a:rPr kumimoji="0" lang="en-US" sz="10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(as well as </a:t>
            </a:r>
            <a:r>
              <a:rPr kumimoji="0" lang="en-US" sz="10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declining resilience in the old system</a:t>
            </a:r>
            <a:r>
              <a:rPr kumimoji="0" lang="en-US" sz="10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are mandatory criteria for an investment claiming to be </a:t>
            </a:r>
            <a:r>
              <a:rPr kumimoji="0" lang="en-US" sz="10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transformative</a:t>
            </a:r>
            <a:r>
              <a:rPr lang="en-US" sz="1000" noProof="0" dirty="0"/>
              <a:t>…” though the focus on the declining old system is an important additional idea.]</a:t>
            </a:r>
            <a:endParaRPr lang="en-US" sz="1000" dirty="0"/>
          </a:p>
          <a:p>
            <a:endParaRPr lang="en-US" sz="1000" dirty="0"/>
          </a:p>
          <a:p>
            <a:r>
              <a:rPr lang="en-US" sz="1000" dirty="0"/>
              <a:t>This takes us to asking how transformation occurs, and hence to metrics.</a:t>
            </a:r>
            <a:endParaRPr lang="en-US" sz="1000" b="1" dirty="0"/>
          </a:p>
        </p:txBody>
      </p:sp>
      <p:sp>
        <p:nvSpPr>
          <p:cNvPr id="4" name="Slide Number Placeholder 3"/>
          <p:cNvSpPr>
            <a:spLocks noGrp="1"/>
          </p:cNvSpPr>
          <p:nvPr>
            <p:ph type="sldNum" sz="quarter" idx="5"/>
          </p:nvPr>
        </p:nvSpPr>
        <p:spPr/>
        <p:txBody>
          <a:bodyPr/>
          <a:lstStyle/>
          <a:p>
            <a:fld id="{DF5354CB-C5A6-4C96-8EF7-01C29C19656A}" type="slidenum">
              <a:rPr lang="en-US" smtClean="0"/>
              <a:t>3</a:t>
            </a:fld>
            <a:endParaRPr lang="en-US"/>
          </a:p>
        </p:txBody>
      </p:sp>
    </p:spTree>
    <p:extLst>
      <p:ext uri="{BB962C8B-B14F-4D97-AF65-F5344CB8AC3E}">
        <p14:creationId xmlns:p14="http://schemas.microsoft.com/office/powerpoint/2010/main" val="84300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Because significant </a:t>
            </a:r>
            <a:r>
              <a:rPr lang="en-US" sz="1000" b="1" dirty="0"/>
              <a:t>transformational change </a:t>
            </a:r>
            <a:r>
              <a:rPr lang="en-US" sz="1000" dirty="0"/>
              <a:t>usually takes time, it is particularly important to monitor indicators of progress on various processes of </a:t>
            </a:r>
            <a:r>
              <a:rPr lang="en-US" sz="1000" b="1" dirty="0"/>
              <a:t>scaling</a:t>
            </a:r>
            <a:r>
              <a:rPr lang="en-US" sz="1000" dirty="0"/>
              <a:t> to enable an investment to be </a:t>
            </a:r>
            <a:r>
              <a:rPr lang="en-US" sz="1000" b="1" dirty="0"/>
              <a:t>adaptive</a:t>
            </a:r>
            <a:r>
              <a:rPr lang="en-US" sz="1000" dirty="0"/>
              <a:t> and to learn </a:t>
            </a:r>
            <a:r>
              <a:rPr lang="en-US" sz="1000" b="1" dirty="0"/>
              <a:t>rapidly </a:t>
            </a:r>
            <a:r>
              <a:rPr lang="en-US" sz="1000" dirty="0"/>
              <a:t>about the success of the </a:t>
            </a:r>
            <a:r>
              <a:rPr lang="en-US" sz="1000" b="1" dirty="0"/>
              <a:t>scaling logic</a:t>
            </a:r>
            <a:r>
              <a:rPr lang="en-US" sz="1000" dirty="0"/>
              <a:t>. </a:t>
            </a:r>
          </a:p>
          <a:p>
            <a:endParaRPr lang="en-US" sz="1000" dirty="0"/>
          </a:p>
          <a:p>
            <a:r>
              <a:rPr lang="en-US" sz="1000" dirty="0"/>
              <a:t>GIZ argues, in their comprehensive papers on transformation metrics, that for an investment to be transformative, it must demonstrate </a:t>
            </a:r>
            <a:r>
              <a:rPr lang="en-US" sz="1000" b="1" dirty="0"/>
              <a:t>an overt intent to transform</a:t>
            </a:r>
            <a:r>
              <a:rPr lang="en-US" sz="1000" dirty="0"/>
              <a:t>, be </a:t>
            </a:r>
            <a:r>
              <a:rPr lang="en-US" sz="1000" b="1" dirty="0"/>
              <a:t>explicit about how to scale</a:t>
            </a:r>
            <a:r>
              <a:rPr lang="en-US" sz="1000" dirty="0"/>
              <a:t>, and </a:t>
            </a:r>
            <a:r>
              <a:rPr lang="en-US" sz="1000" b="1" dirty="0"/>
              <a:t>focus on the durability of the new system</a:t>
            </a:r>
            <a:r>
              <a:rPr lang="en-US" sz="1000" dirty="0"/>
              <a:t> – while </a:t>
            </a:r>
            <a:r>
              <a:rPr lang="en-US" sz="1000" b="1" dirty="0"/>
              <a:t>demonstrating the decline in the old system</a:t>
            </a:r>
            <a:r>
              <a:rPr lang="en-US" sz="1000" dirty="0"/>
              <a:t> </a:t>
            </a:r>
          </a:p>
          <a:p>
            <a:endParaRPr lang="en-US" sz="1000" dirty="0"/>
          </a:p>
          <a:p>
            <a:r>
              <a:rPr lang="en-US" sz="1000" dirty="0"/>
              <a:t>These criteria align with STAP’s recommendations on transformation which I showed earlier.</a:t>
            </a:r>
          </a:p>
        </p:txBody>
      </p:sp>
      <p:sp>
        <p:nvSpPr>
          <p:cNvPr id="4" name="Slide Number Placeholder 3"/>
          <p:cNvSpPr>
            <a:spLocks noGrp="1"/>
          </p:cNvSpPr>
          <p:nvPr>
            <p:ph type="sldNum" sz="quarter" idx="5"/>
          </p:nvPr>
        </p:nvSpPr>
        <p:spPr/>
        <p:txBody>
          <a:bodyPr/>
          <a:lstStyle/>
          <a:p>
            <a:fld id="{DF5354CB-C5A6-4C96-8EF7-01C29C19656A}" type="slidenum">
              <a:rPr lang="en-US" smtClean="0"/>
              <a:t>4</a:t>
            </a:fld>
            <a:endParaRPr lang="en-US"/>
          </a:p>
        </p:txBody>
      </p:sp>
    </p:spTree>
    <p:extLst>
      <p:ext uri="{BB962C8B-B14F-4D97-AF65-F5344CB8AC3E}">
        <p14:creationId xmlns:p14="http://schemas.microsoft.com/office/powerpoint/2010/main" val="291632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 how do we achieve transformation at this scale?  First, let’s not kid ourselves, this is a challenge in a complex global system!  Which is all the more reason to approach it with open eyes.</a:t>
            </a:r>
          </a:p>
          <a:p>
            <a:endParaRPr lang="en-US" sz="1000" dirty="0"/>
          </a:p>
          <a:p>
            <a:r>
              <a:rPr lang="en-US" sz="1000" dirty="0" err="1"/>
              <a:t>STAP’s</a:t>
            </a:r>
            <a:r>
              <a:rPr lang="en-US" sz="1000" dirty="0"/>
              <a:t> paper summarizes a bit of work on leverage points from the system change literature (also reviewed comprehensively in the GIZ work we’ll hear about shortly).  I’m not going to dwell on this in detail, but the essential idea is that different types of levers are less or more effective in driving system change.  The ones at the bottom here, focused on changing system design and the intent of the system are the strongest; but the key point is that these ones are also usually the hardest to pull.  </a:t>
            </a:r>
          </a:p>
          <a:p>
            <a:endParaRPr lang="en-US" sz="1000" dirty="0"/>
          </a:p>
        </p:txBody>
      </p:sp>
      <p:sp>
        <p:nvSpPr>
          <p:cNvPr id="4" name="Slide Number Placeholder 3"/>
          <p:cNvSpPr>
            <a:spLocks noGrp="1"/>
          </p:cNvSpPr>
          <p:nvPr>
            <p:ph type="sldNum" sz="quarter" idx="5"/>
          </p:nvPr>
        </p:nvSpPr>
        <p:spPr/>
        <p:txBody>
          <a:bodyPr/>
          <a:lstStyle/>
          <a:p>
            <a:fld id="{DF5354CB-C5A6-4C96-8EF7-01C29C19656A}" type="slidenum">
              <a:rPr lang="en-US" smtClean="0"/>
              <a:t>5</a:t>
            </a:fld>
            <a:endParaRPr lang="en-US"/>
          </a:p>
        </p:txBody>
      </p:sp>
    </p:spTree>
    <p:extLst>
      <p:ext uri="{BB962C8B-B14F-4D97-AF65-F5344CB8AC3E}">
        <p14:creationId xmlns:p14="http://schemas.microsoft.com/office/powerpoint/2010/main" val="332716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 it is encouraging to know of a second idea, that systems can be set up to change more easily (that is, be made more ‘transformable’) by pulling a number of weaker levers all in the right direction.  This is the idea of many small wins.  </a:t>
            </a:r>
          </a:p>
          <a:p>
            <a:endParaRPr lang="en-US" sz="1000" dirty="0"/>
          </a:p>
          <a:p>
            <a:r>
              <a:rPr lang="en-US" sz="1000" dirty="0"/>
              <a:t>You can see this if you think of shifting to a circular economy nationally – getting a massive shift all in one go is hard, so in practice a whole set of small steps like labelling, education, adopting natural capital accounting, and so on have to be in place to allow real change to happen.</a:t>
            </a:r>
          </a:p>
          <a:p>
            <a:endParaRPr lang="en-US" sz="1000" dirty="0"/>
          </a:p>
          <a:p>
            <a:r>
              <a:rPr lang="en-US" sz="1000" dirty="0"/>
              <a:t>The paper elaborates these ideas a bit, but the key point here is that these </a:t>
            </a:r>
            <a:r>
              <a:rPr lang="en-US" sz="1000" b="1" dirty="0"/>
              <a:t>smaller pathways have to reinforce each other</a:t>
            </a:r>
            <a:r>
              <a:rPr lang="en-US" sz="1000" dirty="0"/>
              <a:t>, which means there must be a clear longer-term target or ambition to aim for – not just </a:t>
            </a:r>
            <a:r>
              <a:rPr lang="en-US" sz="1000" i="1" dirty="0"/>
              <a:t>any </a:t>
            </a:r>
            <a:r>
              <a:rPr lang="en-US" sz="1000" dirty="0"/>
              <a:t>‘small victory counts’!  </a:t>
            </a:r>
          </a:p>
          <a:p>
            <a:endParaRPr lang="en-US" sz="1000" dirty="0"/>
          </a:p>
          <a:p>
            <a:r>
              <a:rPr lang="en-US" sz="1000" dirty="0"/>
              <a:t>There’s other material in the paper about processes of scaling, and the one point I’d make here is that real transformation almost always involves going </a:t>
            </a:r>
            <a:r>
              <a:rPr lang="en-US" sz="1000" b="1" dirty="0"/>
              <a:t>beyond scaling </a:t>
            </a:r>
            <a:r>
              <a:rPr lang="en-US" sz="1000" b="1" i="1" dirty="0"/>
              <a:t>out </a:t>
            </a:r>
            <a:r>
              <a:rPr lang="en-US" sz="1000" dirty="0"/>
              <a:t>– that </a:t>
            </a:r>
            <a:r>
              <a:rPr lang="en-US" sz="1000" b="0" dirty="0"/>
              <a:t>is replicating or disseminating </a:t>
            </a:r>
            <a:r>
              <a:rPr lang="en-US" sz="1000" b="0" dirty="0">
                <a:solidFill>
                  <a:schemeClr val="accent6">
                    <a:lumMod val="50000"/>
                  </a:schemeClr>
                </a:solidFill>
              </a:rPr>
              <a:t>which </a:t>
            </a:r>
            <a:r>
              <a:rPr lang="en-US" sz="1000" b="0" dirty="0" err="1">
                <a:solidFill>
                  <a:schemeClr val="accent6">
                    <a:lumMod val="50000"/>
                  </a:schemeClr>
                </a:solidFill>
              </a:rPr>
              <a:t>STAP</a:t>
            </a:r>
            <a:r>
              <a:rPr lang="en-US" sz="1000" b="0" dirty="0">
                <a:solidFill>
                  <a:schemeClr val="accent6">
                    <a:lumMod val="50000"/>
                  </a:schemeClr>
                </a:solidFill>
              </a:rPr>
              <a:t> often sees in PIFs</a:t>
            </a:r>
            <a:r>
              <a:rPr lang="en-US" sz="1000" b="0" dirty="0"/>
              <a:t> – </a:t>
            </a:r>
            <a:r>
              <a:rPr lang="en-US" sz="1000" dirty="0"/>
              <a:t>to </a:t>
            </a:r>
            <a:r>
              <a:rPr lang="en-US" sz="1000" b="1" dirty="0"/>
              <a:t>scaling both </a:t>
            </a:r>
            <a:r>
              <a:rPr lang="en-US" sz="1000" b="1" i="1" dirty="0"/>
              <a:t>deep </a:t>
            </a:r>
            <a:r>
              <a:rPr lang="en-US" sz="1000" b="1" dirty="0"/>
              <a:t>and </a:t>
            </a:r>
            <a:r>
              <a:rPr lang="en-US" sz="1000" b="1" i="1" dirty="0"/>
              <a:t>up</a:t>
            </a:r>
            <a:r>
              <a:rPr lang="en-US" sz="1000" i="1" dirty="0"/>
              <a:t>:</a:t>
            </a:r>
            <a:r>
              <a:rPr lang="en-US" sz="1000" dirty="0"/>
              <a:t> that is, changing social norms and goals, as well as changing institutional arrangements – our two strongest levers here.</a:t>
            </a:r>
          </a:p>
          <a:p>
            <a:endParaRPr lang="en-US" sz="1000" dirty="0"/>
          </a:p>
          <a:p>
            <a:r>
              <a:rPr lang="en-US" sz="1000" dirty="0"/>
              <a:t>But now let’s turn to metrics, which we need to let us see quickly whether the pathways are working as intended.</a:t>
            </a:r>
          </a:p>
        </p:txBody>
      </p:sp>
      <p:sp>
        <p:nvSpPr>
          <p:cNvPr id="4" name="Slide Number Placeholder 3"/>
          <p:cNvSpPr>
            <a:spLocks noGrp="1"/>
          </p:cNvSpPr>
          <p:nvPr>
            <p:ph type="sldNum" sz="quarter" idx="5"/>
          </p:nvPr>
        </p:nvSpPr>
        <p:spPr/>
        <p:txBody>
          <a:bodyPr/>
          <a:lstStyle/>
          <a:p>
            <a:fld id="{DF5354CB-C5A6-4C96-8EF7-01C29C19656A}" type="slidenum">
              <a:rPr lang="en-US" smtClean="0"/>
              <a:t>6</a:t>
            </a:fld>
            <a:endParaRPr lang="en-US"/>
          </a:p>
        </p:txBody>
      </p:sp>
    </p:spTree>
    <p:extLst>
      <p:ext uri="{BB962C8B-B14F-4D97-AF65-F5344CB8AC3E}">
        <p14:creationId xmlns:p14="http://schemas.microsoft.com/office/powerpoint/2010/main" val="340254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OK, so transformation is generally going to be doing some challenging and often novel things; this means they may fail, so we need to be monitoring to confirm there is success or adapt quickly where there is failure.  But transformation can take a while, so we </a:t>
            </a:r>
            <a:r>
              <a:rPr lang="en-AU" sz="1000" b="1" dirty="0"/>
              <a:t>need lead indicators</a:t>
            </a:r>
            <a:r>
              <a:rPr lang="en-AU" sz="1000" dirty="0"/>
              <a:t>, that is, indicators of the processes that mean we are heading in the right direction, linked to our key levers and these issues of achieving scaling deep and up. </a:t>
            </a:r>
          </a:p>
          <a:p>
            <a:endParaRPr lang="en-AU" sz="1000" dirty="0"/>
          </a:p>
          <a:p>
            <a:pPr marL="0" marR="0">
              <a:lnSpc>
                <a:spcPct val="107000"/>
              </a:lnSpc>
              <a:spcBef>
                <a:spcPts val="0"/>
              </a:spcBef>
              <a:spcAft>
                <a:spcPts val="800"/>
              </a:spcAft>
            </a:pPr>
            <a:r>
              <a:rPr lang="en-US" sz="1000" dirty="0">
                <a:effectLst/>
                <a:latin typeface="Calibri" panose="020F0502020204030204" pitchFamily="34" charset="0"/>
                <a:ea typeface="DengXian" panose="02010600030101010101" pitchFamily="2" charset="-122"/>
                <a:cs typeface="Calibri" panose="020F0502020204030204" pitchFamily="34" charset="0"/>
              </a:rPr>
              <a:t>The work that GIZ has done provides a wealth of approaches to this question, and our paper </a:t>
            </a:r>
            <a:r>
              <a:rPr lang="en-US" sz="1000" dirty="0" err="1">
                <a:effectLst/>
                <a:latin typeface="Calibri" panose="020F0502020204030204" pitchFamily="34" charset="0"/>
                <a:ea typeface="DengXian" panose="02010600030101010101" pitchFamily="2" charset="-122"/>
                <a:cs typeface="Calibri" panose="020F0502020204030204" pitchFamily="34" charset="0"/>
              </a:rPr>
              <a:t>summarises</a:t>
            </a:r>
            <a:r>
              <a:rPr lang="en-US" sz="1000" dirty="0">
                <a:effectLst/>
                <a:latin typeface="Calibri" panose="020F0502020204030204" pitchFamily="34" charset="0"/>
                <a:ea typeface="DengXian" panose="02010600030101010101" pitchFamily="2" charset="-122"/>
                <a:cs typeface="Calibri" panose="020F0502020204030204" pitchFamily="34" charset="0"/>
              </a:rPr>
              <a:t> these into 5 key classes of indicators that connect with the GEF-8 framing.  4 of these are the levers in the GEF-8 </a:t>
            </a:r>
            <a:r>
              <a:rPr lang="en-US" sz="1000" dirty="0" err="1">
                <a:effectLst/>
                <a:latin typeface="Calibri" panose="020F0502020204030204" pitchFamily="34" charset="0"/>
                <a:ea typeface="DengXian" panose="02010600030101010101" pitchFamily="2" charset="-122"/>
                <a:cs typeface="Calibri" panose="020F0502020204030204" pitchFamily="34" charset="0"/>
              </a:rPr>
              <a:t>ToC</a:t>
            </a:r>
            <a:r>
              <a:rPr lang="en-US" sz="1000" dirty="0">
                <a:effectLst/>
                <a:latin typeface="Calibri" panose="020F0502020204030204" pitchFamily="34" charset="0"/>
                <a:ea typeface="DengXian" panose="02010600030101010101" pitchFamily="2" charset="-122"/>
                <a:cs typeface="Calibri" panose="020F0502020204030204" pitchFamily="34" charset="0"/>
              </a:rPr>
              <a:t> mentioned earlier, and we have added an important extra one from the GIZ work to give these 5. </a:t>
            </a:r>
          </a:p>
          <a:p>
            <a:pPr marL="0" marR="0">
              <a:lnSpc>
                <a:spcPct val="107000"/>
              </a:lnSpc>
              <a:spcBef>
                <a:spcPts val="0"/>
              </a:spcBef>
              <a:spcAft>
                <a:spcPts val="800"/>
              </a:spcAft>
            </a:pPr>
            <a:endParaRPr lang="en-US" sz="1000" dirty="0">
              <a:effectLst/>
              <a:latin typeface="Calibri" panose="020F0502020204030204" pitchFamily="34" charset="0"/>
              <a:ea typeface="DengXian" panose="02010600030101010101" pitchFamily="2" charset="-122"/>
              <a:cs typeface="Calibri" panose="020F0502020204030204" pitchFamily="34" charset="0"/>
            </a:endParaRPr>
          </a:p>
          <a:p>
            <a:pPr marL="0" marR="0">
              <a:lnSpc>
                <a:spcPct val="107000"/>
              </a:lnSpc>
              <a:spcBef>
                <a:spcPts val="0"/>
              </a:spcBef>
              <a:spcAft>
                <a:spcPts val="800"/>
              </a:spcAft>
            </a:pPr>
            <a:r>
              <a:rPr lang="en-US" sz="1000" dirty="0">
                <a:effectLst/>
                <a:latin typeface="Calibri" panose="020F0502020204030204" pitchFamily="34" charset="0"/>
                <a:ea typeface="DengXian" panose="02010600030101010101" pitchFamily="2" charset="-122"/>
                <a:cs typeface="Calibri" panose="020F0502020204030204" pitchFamily="34" charset="0"/>
              </a:rPr>
              <a:t>The extra one is first here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p>
            <a:pPr marL="285750" marR="0" indent="-285750">
              <a:lnSpc>
                <a:spcPct val="107000"/>
              </a:lnSpc>
              <a:spcBef>
                <a:spcPts val="0"/>
              </a:spcBef>
              <a:spcAft>
                <a:spcPts val="800"/>
              </a:spcAft>
              <a:buFontTx/>
              <a:buChar char="-"/>
            </a:pPr>
            <a:r>
              <a:rPr lang="en-US" sz="1000" b="1" dirty="0">
                <a:effectLst/>
                <a:latin typeface="Calibri" panose="020F0502020204030204" pitchFamily="34" charset="0"/>
                <a:ea typeface="DengXian" panose="02010600030101010101" pitchFamily="2" charset="-122"/>
                <a:cs typeface="Arial" panose="020B0604020202020204" pitchFamily="34" charset="0"/>
              </a:rPr>
              <a:t>Capacity for change</a:t>
            </a:r>
            <a:r>
              <a:rPr lang="en-US" sz="1000" dirty="0">
                <a:effectLst/>
                <a:latin typeface="Calibri" panose="020F0502020204030204" pitchFamily="34" charset="0"/>
                <a:ea typeface="DengXian" panose="02010600030101010101" pitchFamily="2" charset="-122"/>
                <a:cs typeface="Arial" panose="020B0604020202020204" pitchFamily="34" charset="0"/>
              </a:rPr>
              <a:t>: tracking whether organizations and other actors have or are developing the capacity for the required change </a:t>
            </a:r>
          </a:p>
          <a:p>
            <a:pPr marL="0" marR="0" indent="0">
              <a:lnSpc>
                <a:spcPct val="107000"/>
              </a:lnSpc>
              <a:spcBef>
                <a:spcPts val="0"/>
              </a:spcBef>
              <a:spcAft>
                <a:spcPts val="800"/>
              </a:spcAft>
              <a:buFontTx/>
              <a:buNone/>
            </a:pPr>
            <a:endParaRPr lang="en-US" sz="1000" dirty="0">
              <a:effectLst/>
              <a:latin typeface="Calibri" panose="020F0502020204030204" pitchFamily="34" charset="0"/>
              <a:ea typeface="DengXian" panose="02010600030101010101" pitchFamily="2" charset="-122"/>
              <a:cs typeface="Arial" panose="020B0604020202020204" pitchFamily="34" charset="0"/>
            </a:endParaRPr>
          </a:p>
          <a:p>
            <a:pPr marL="0" marR="0" indent="0">
              <a:lnSpc>
                <a:spcPct val="107000"/>
              </a:lnSpc>
              <a:spcBef>
                <a:spcPts val="0"/>
              </a:spcBef>
              <a:spcAft>
                <a:spcPts val="800"/>
              </a:spcAft>
              <a:buFontTx/>
              <a:buNone/>
            </a:pPr>
            <a:r>
              <a:rPr lang="en-US" sz="1000" dirty="0">
                <a:effectLst/>
                <a:latin typeface="Calibri" panose="020F0502020204030204" pitchFamily="34" charset="0"/>
                <a:ea typeface="DengXian" panose="02010600030101010101" pitchFamily="2" charset="-122"/>
                <a:cs typeface="Arial" panose="020B0604020202020204" pitchFamily="34" charset="0"/>
              </a:rPr>
              <a:t>The other 4 from the GEF-8 theory of change are very congruent with </a:t>
            </a:r>
            <a:r>
              <a:rPr lang="en-US" sz="1000" dirty="0" err="1">
                <a:effectLst/>
                <a:latin typeface="Calibri" panose="020F0502020204030204" pitchFamily="34" charset="0"/>
                <a:ea typeface="DengXian" panose="02010600030101010101" pitchFamily="2" charset="-122"/>
                <a:cs typeface="Arial" panose="020B0604020202020204" pitchFamily="34" charset="0"/>
              </a:rPr>
              <a:t>STAP’s</a:t>
            </a:r>
            <a:r>
              <a:rPr lang="en-US" sz="1000" dirty="0">
                <a:effectLst/>
                <a:latin typeface="Calibri" panose="020F0502020204030204" pitchFamily="34" charset="0"/>
                <a:ea typeface="DengXian" panose="02010600030101010101" pitchFamily="2" charset="-122"/>
                <a:cs typeface="Arial" panose="020B0604020202020204" pitchFamily="34" charset="0"/>
              </a:rPr>
              <a:t> enabling elements for good project design: </a:t>
            </a:r>
          </a:p>
          <a:p>
            <a:pPr marL="342900" marR="0" lvl="0" indent="-342900">
              <a:lnSpc>
                <a:spcPct val="107000"/>
              </a:lnSpc>
              <a:spcBef>
                <a:spcPts val="0"/>
              </a:spcBef>
              <a:spcAft>
                <a:spcPts val="800"/>
              </a:spcAft>
              <a:buFont typeface="Calibri" panose="020F0502020204030204" pitchFamily="34" charset="0"/>
              <a:buChar char="-"/>
            </a:pPr>
            <a:r>
              <a:rPr lang="en-US" sz="1000" b="1" dirty="0">
                <a:effectLst/>
                <a:latin typeface="Calibri" panose="020F0502020204030204" pitchFamily="34" charset="0"/>
                <a:ea typeface="DengXian" panose="02010600030101010101" pitchFamily="2" charset="-122"/>
                <a:cs typeface="Calibri" panose="020F0502020204030204" pitchFamily="34" charset="0"/>
              </a:rPr>
              <a:t>Governance and policies: </a:t>
            </a:r>
            <a:r>
              <a:rPr lang="en-US" sz="1000" dirty="0">
                <a:effectLst/>
                <a:latin typeface="Calibri" panose="020F0502020204030204" pitchFamily="34" charset="0"/>
                <a:ea typeface="DengXian" panose="02010600030101010101" pitchFamily="2" charset="-122"/>
                <a:cs typeface="Calibri" panose="020F0502020204030204" pitchFamily="34" charset="0"/>
              </a:rPr>
              <a:t>Are the expected changes in governance and policies happening?</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1000" b="1" dirty="0">
                <a:effectLst/>
                <a:latin typeface="Calibri" panose="020F0502020204030204" pitchFamily="34" charset="0"/>
                <a:ea typeface="DengXian" panose="02010600030101010101" pitchFamily="2" charset="-122"/>
                <a:cs typeface="Calibri" panose="020F0502020204030204" pitchFamily="34" charset="0"/>
              </a:rPr>
              <a:t>Multi-stakeholder engagements</a:t>
            </a:r>
            <a:r>
              <a:rPr lang="en-US" sz="1000" dirty="0">
                <a:effectLst/>
                <a:latin typeface="Calibri" panose="020F0502020204030204" pitchFamily="34" charset="0"/>
                <a:ea typeface="DengXian" panose="02010600030101010101" pitchFamily="2" charset="-122"/>
                <a:cs typeface="Calibri" panose="020F0502020204030204" pitchFamily="34" charset="0"/>
              </a:rPr>
              <a:t>: Are the right multistakeholder dialogues being maintained and increased?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1000" b="1" dirty="0">
                <a:effectLst/>
                <a:latin typeface="Calibri" panose="020F0502020204030204" pitchFamily="34" charset="0"/>
                <a:ea typeface="DengXian" panose="02010600030101010101" pitchFamily="2" charset="-122"/>
                <a:cs typeface="Calibri" panose="020F0502020204030204" pitchFamily="34" charset="0"/>
              </a:rPr>
              <a:t>Innovation and learning: </a:t>
            </a:r>
            <a:r>
              <a:rPr lang="en-US" sz="1000" dirty="0">
                <a:effectLst/>
                <a:latin typeface="Calibri" panose="020F0502020204030204" pitchFamily="34" charset="0"/>
                <a:ea typeface="DengXian" panose="02010600030101010101" pitchFamily="2" charset="-122"/>
                <a:cs typeface="Calibri" panose="020F0502020204030204" pitchFamily="34" charset="0"/>
              </a:rPr>
              <a:t>Is innovation emerging, and are learning and knowledge exchange happening?  </a:t>
            </a:r>
            <a:endParaRPr lang="en-US" sz="10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1000" b="1" dirty="0">
                <a:effectLst/>
                <a:latin typeface="Calibri" panose="020F0502020204030204" pitchFamily="34" charset="0"/>
                <a:ea typeface="DengXian" panose="02010600030101010101" pitchFamily="2" charset="-122"/>
                <a:cs typeface="Calibri" panose="020F0502020204030204" pitchFamily="34" charset="0"/>
              </a:rPr>
              <a:t>Financial leverage: </a:t>
            </a:r>
            <a:r>
              <a:rPr lang="en-US" sz="1000" dirty="0">
                <a:effectLst/>
                <a:latin typeface="Calibri" panose="020F0502020204030204" pitchFamily="34" charset="0"/>
                <a:ea typeface="DengXian" panose="02010600030101010101" pitchFamily="2" charset="-122"/>
                <a:cs typeface="Calibri" panose="020F0502020204030204" pitchFamily="34" charset="0"/>
              </a:rPr>
              <a:t>Are financial resources being leveraged, and increasing? </a:t>
            </a:r>
          </a:p>
          <a:p>
            <a:endParaRPr lang="en-US" sz="1000" dirty="0">
              <a:effectLst/>
              <a:latin typeface="Calibri" panose="020F0502020204030204" pitchFamily="34" charset="0"/>
              <a:ea typeface="DengXian" panose="02010600030101010101" pitchFamily="2" charset="-122"/>
              <a:cs typeface="Calibri" panose="020F0502020204030204" pitchFamily="34" charset="0"/>
            </a:endParaRPr>
          </a:p>
          <a:p>
            <a:r>
              <a:rPr lang="en-US" sz="1000" dirty="0" err="1">
                <a:effectLst/>
                <a:latin typeface="Calibri" panose="020F0502020204030204" pitchFamily="34" charset="0"/>
                <a:ea typeface="DengXian" panose="02010600030101010101" pitchFamily="2" charset="-122"/>
                <a:cs typeface="Calibri" panose="020F0502020204030204" pitchFamily="34" charset="0"/>
              </a:rPr>
              <a:t>STAP</a:t>
            </a:r>
            <a:r>
              <a:rPr lang="en-US" sz="1000" dirty="0">
                <a:effectLst/>
                <a:latin typeface="Calibri" panose="020F0502020204030204" pitchFamily="34" charset="0"/>
                <a:ea typeface="DengXian" panose="02010600030101010101" pitchFamily="2" charset="-122"/>
                <a:cs typeface="Calibri" panose="020F0502020204030204" pitchFamily="34" charset="0"/>
              </a:rPr>
              <a:t> is basically suggesting that a healthy monitoring system for transformation will ensure that it is tracking at least some metrics in each of these classes.  In practice these will often be quite specific to the system of concern. The GIZ work includes a huge database of possible metrics for different sorts of interventions which is worth looking at once you have your head around the general framing; a few of these are, again, </a:t>
            </a:r>
            <a:r>
              <a:rPr lang="en-US" sz="1000" dirty="0" err="1">
                <a:effectLst/>
                <a:latin typeface="Calibri" panose="020F0502020204030204" pitchFamily="34" charset="0"/>
                <a:ea typeface="DengXian" panose="02010600030101010101" pitchFamily="2" charset="-122"/>
                <a:cs typeface="Calibri" panose="020F0502020204030204" pitchFamily="34" charset="0"/>
              </a:rPr>
              <a:t>summarised</a:t>
            </a:r>
            <a:r>
              <a:rPr lang="en-US" sz="1000" dirty="0">
                <a:effectLst/>
                <a:latin typeface="Calibri" panose="020F0502020204030204" pitchFamily="34" charset="0"/>
                <a:ea typeface="DengXian" panose="02010600030101010101" pitchFamily="2" charset="-122"/>
                <a:cs typeface="Calibri" panose="020F0502020204030204" pitchFamily="34" charset="0"/>
              </a:rPr>
              <a:t> in Annex C of the STAP paper.</a:t>
            </a:r>
          </a:p>
          <a:p>
            <a:endParaRPr lang="en-US" sz="1000" dirty="0">
              <a:effectLst/>
              <a:latin typeface="Calibri" panose="020F0502020204030204" pitchFamily="34" charset="0"/>
              <a:ea typeface="DengXian" panose="02010600030101010101" pitchFamily="2" charset="-122"/>
              <a:cs typeface="Calibri" panose="020F0502020204030204" pitchFamily="34" charset="0"/>
            </a:endParaRPr>
          </a:p>
          <a:p>
            <a:pPr marL="457200" marR="0" lvl="1">
              <a:lnSpc>
                <a:spcPct val="107000"/>
              </a:lnSpc>
              <a:spcBef>
                <a:spcPts val="0"/>
              </a:spcBef>
              <a:spcAft>
                <a:spcPts val="800"/>
              </a:spcAft>
            </a:pPr>
            <a:r>
              <a:rPr lang="en-US" sz="1000" dirty="0">
                <a:effectLst/>
                <a:latin typeface="Calibri" panose="020F0502020204030204" pitchFamily="34" charset="0"/>
                <a:ea typeface="DengXian" panose="02010600030101010101" pitchFamily="2" charset="-122"/>
                <a:cs typeface="Calibri" panose="020F0502020204030204" pitchFamily="34" charset="0"/>
              </a:rPr>
              <a:t>[Photo: This is a forest inventory in Cambodia – we’re accustomed to measuring environmental change and you will find some of this in the GIZ lists, but most of these lead indicators are more social and institutional than biophysical.]</a:t>
            </a:r>
          </a:p>
          <a:p>
            <a:pPr marL="0" marR="0">
              <a:lnSpc>
                <a:spcPct val="107000"/>
              </a:lnSpc>
              <a:spcBef>
                <a:spcPts val="0"/>
              </a:spcBef>
              <a:spcAft>
                <a:spcPts val="800"/>
              </a:spcAft>
            </a:pPr>
            <a:endParaRPr lang="en-US" sz="1000" dirty="0">
              <a:effectLst/>
              <a:latin typeface="Calibri" panose="020F0502020204030204" pitchFamily="34" charset="0"/>
              <a:ea typeface="DengXian" panose="02010600030101010101" pitchFamily="2" charset="-122"/>
              <a:cs typeface="Calibri" panose="020F0502020204030204" pitchFamily="34" charset="0"/>
            </a:endParaRPr>
          </a:p>
          <a:p>
            <a:r>
              <a:rPr lang="en-US" sz="1000" dirty="0">
                <a:effectLst/>
                <a:latin typeface="Calibri" panose="020F0502020204030204" pitchFamily="34" charset="0"/>
                <a:ea typeface="DengXian" panose="02010600030101010101" pitchFamily="2" charset="-122"/>
                <a:cs typeface="Calibri" panose="020F0502020204030204" pitchFamily="34" charset="0"/>
              </a:rPr>
              <a:t>The </a:t>
            </a:r>
            <a:r>
              <a:rPr lang="en-US" sz="1000" dirty="0" err="1">
                <a:effectLst/>
                <a:latin typeface="Calibri" panose="020F0502020204030204" pitchFamily="34" charset="0"/>
                <a:ea typeface="DengXian" panose="02010600030101010101" pitchFamily="2" charset="-122"/>
                <a:cs typeface="Calibri" panose="020F0502020204030204" pitchFamily="34" charset="0"/>
              </a:rPr>
              <a:t>STAP</a:t>
            </a:r>
            <a:r>
              <a:rPr lang="en-US" sz="1000" dirty="0">
                <a:effectLst/>
                <a:latin typeface="Calibri" panose="020F0502020204030204" pitchFamily="34" charset="0"/>
                <a:ea typeface="DengXian" panose="02010600030101010101" pitchFamily="2" charset="-122"/>
                <a:cs typeface="Calibri" panose="020F0502020204030204" pitchFamily="34" charset="0"/>
              </a:rPr>
              <a:t> paper identifies some potential indicators for some major GEF projects that are aiming for transformation, and we’ll hear some experiences from two of those shortly to help make this more concrete.  But first let’s look quickly at a few examples.</a:t>
            </a:r>
            <a:endParaRPr lang="en-US" sz="1000" dirty="0">
              <a:effectLst/>
              <a:highlight>
                <a:srgbClr val="FFFF00"/>
              </a:highlight>
              <a:latin typeface="Calibri" panose="020F0502020204030204" pitchFamily="34" charset="0"/>
              <a:ea typeface="DengXia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F5354CB-C5A6-4C96-8EF7-01C29C19656A}" type="slidenum">
              <a:rPr lang="en-US" smtClean="0"/>
              <a:t>7</a:t>
            </a:fld>
            <a:endParaRPr lang="en-US"/>
          </a:p>
        </p:txBody>
      </p:sp>
    </p:spTree>
    <p:extLst>
      <p:ext uri="{BB962C8B-B14F-4D97-AF65-F5344CB8AC3E}">
        <p14:creationId xmlns:p14="http://schemas.microsoft.com/office/powerpoint/2010/main" val="294472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This is about the capacity of individuals, organisations and in fact the whole system (including your project team), to handle the complexity usually associated with transformative change, and to </a:t>
            </a:r>
            <a:r>
              <a:rPr lang="en-AU" sz="1000" b="1" dirty="0"/>
              <a:t>accept the need for change</a:t>
            </a:r>
            <a:r>
              <a:rPr lang="en-AU" sz="1000" dirty="0"/>
              <a:t>. Obviously if this is low and not increasing, it’s a warning sign.  </a:t>
            </a:r>
          </a:p>
          <a:p>
            <a:endParaRPr lang="en-AU" sz="1000" dirty="0"/>
          </a:p>
          <a:p>
            <a:r>
              <a:rPr lang="en-AU" sz="1000" b="1" dirty="0"/>
              <a:t>Change agents </a:t>
            </a:r>
            <a:r>
              <a:rPr lang="en-AU" sz="1000" dirty="0"/>
              <a:t>often come from outside the current system, so it is important to look widely for them, but it is possible to build the capacity of those that you identify.  They might be companies innovating around waste, or just inspirational individuals in your system.</a:t>
            </a:r>
          </a:p>
          <a:p>
            <a:endParaRPr lang="en-AU" sz="1000" dirty="0"/>
          </a:p>
        </p:txBody>
      </p:sp>
      <p:sp>
        <p:nvSpPr>
          <p:cNvPr id="4" name="Slide Number Placeholder 3"/>
          <p:cNvSpPr>
            <a:spLocks noGrp="1"/>
          </p:cNvSpPr>
          <p:nvPr>
            <p:ph type="sldNum" sz="quarter" idx="5"/>
          </p:nvPr>
        </p:nvSpPr>
        <p:spPr/>
        <p:txBody>
          <a:bodyPr/>
          <a:lstStyle/>
          <a:p>
            <a:fld id="{DF5354CB-C5A6-4C96-8EF7-01C29C19656A}" type="slidenum">
              <a:rPr lang="en-US" smtClean="0"/>
              <a:t>8</a:t>
            </a:fld>
            <a:endParaRPr lang="en-US"/>
          </a:p>
        </p:txBody>
      </p:sp>
    </p:spTree>
    <p:extLst>
      <p:ext uri="{BB962C8B-B14F-4D97-AF65-F5344CB8AC3E}">
        <p14:creationId xmlns:p14="http://schemas.microsoft.com/office/powerpoint/2010/main" val="154463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This one is about institutional arrangements and governance as well as social norms and values, </a:t>
            </a:r>
            <a:r>
              <a:rPr lang="en-AU" sz="1000" b="1" dirty="0"/>
              <a:t>changes in both of which are core to transformation </a:t>
            </a:r>
            <a:r>
              <a:rPr lang="en-AU" sz="1000" dirty="0"/>
              <a:t>as we’ve already seen.  It can reflect actual processes of government, such as aligning across levels; but often is about structures that may be outside government, such as inclusion of smallholder farmers in value chain negotiations.  </a:t>
            </a:r>
          </a:p>
          <a:p>
            <a:endParaRPr lang="en-AU" sz="1000" dirty="0"/>
          </a:p>
          <a:p>
            <a:r>
              <a:rPr lang="en-AU" sz="1000" dirty="0"/>
              <a:t>Structures like government agencies or long established industry associations </a:t>
            </a:r>
            <a:r>
              <a:rPr lang="en-AU" sz="1000" b="1" dirty="0"/>
              <a:t>can be very rigid</a:t>
            </a:r>
            <a:r>
              <a:rPr lang="en-AU" sz="1000" dirty="0"/>
              <a:t>, not permitting the adaptive changes required for transformation.  If they are critical actors, can they be changed or replaced?</a:t>
            </a:r>
          </a:p>
          <a:p>
            <a:endParaRPr lang="en-AU" sz="1000" dirty="0"/>
          </a:p>
          <a:p>
            <a:r>
              <a:rPr lang="en-AU" sz="1000" dirty="0"/>
              <a:t>We are also hearing of efforts in IPs to </a:t>
            </a:r>
            <a:r>
              <a:rPr lang="en-AU" sz="1000" b="1" dirty="0"/>
              <a:t>repurpose policies and incentives </a:t>
            </a:r>
            <a:r>
              <a:rPr lang="en-AU" sz="1000" dirty="0"/>
              <a:t>to more durable, environmental practices and innovation, thus improving policy coherence. This category should capture progress towards such changes.</a:t>
            </a:r>
          </a:p>
          <a:p>
            <a:endParaRPr lang="en-AU" dirty="0"/>
          </a:p>
        </p:txBody>
      </p:sp>
      <p:sp>
        <p:nvSpPr>
          <p:cNvPr id="4" name="Slide Number Placeholder 3"/>
          <p:cNvSpPr>
            <a:spLocks noGrp="1"/>
          </p:cNvSpPr>
          <p:nvPr>
            <p:ph type="sldNum" sz="quarter" idx="5"/>
          </p:nvPr>
        </p:nvSpPr>
        <p:spPr/>
        <p:txBody>
          <a:bodyPr/>
          <a:lstStyle/>
          <a:p>
            <a:fld id="{DF5354CB-C5A6-4C96-8EF7-01C29C19656A}" type="slidenum">
              <a:rPr lang="en-US" smtClean="0"/>
              <a:t>9</a:t>
            </a:fld>
            <a:endParaRPr lang="en-US"/>
          </a:p>
        </p:txBody>
      </p:sp>
    </p:spTree>
    <p:extLst>
      <p:ext uri="{BB962C8B-B14F-4D97-AF65-F5344CB8AC3E}">
        <p14:creationId xmlns:p14="http://schemas.microsoft.com/office/powerpoint/2010/main" val="171303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Tree>
    <p:extLst>
      <p:ext uri="{BB962C8B-B14F-4D97-AF65-F5344CB8AC3E}">
        <p14:creationId xmlns:p14="http://schemas.microsoft.com/office/powerpoint/2010/main" val="397383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2195513"/>
            <a:ext cx="109728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291054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F697-B493-4B40-82CD-95330B73985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8C27B76-9214-45F9-B685-947C722DE9A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3529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262642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987C-B130-4A0A-AC51-5D717C3E41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83569A-003D-41C6-B482-22E922227657}"/>
              </a:ext>
            </a:extLst>
          </p:cNvPr>
          <p:cNvSpPr>
            <a:spLocks noGrp="1"/>
          </p:cNvSpPr>
          <p:nvPr>
            <p:ph type="dt" sz="half" idx="10"/>
          </p:nvPr>
        </p:nvSpPr>
        <p:spPr/>
        <p:txBody>
          <a:bodyPr/>
          <a:lstStyle/>
          <a:p>
            <a:fld id="{36077308-CDEC-4E1A-885E-0A408279FBC9}" type="datetimeFigureOut">
              <a:rPr lang="en-US" smtClean="0"/>
              <a:t>4/13/2023</a:t>
            </a:fld>
            <a:endParaRPr lang="en-US"/>
          </a:p>
        </p:txBody>
      </p:sp>
      <p:sp>
        <p:nvSpPr>
          <p:cNvPr id="4" name="Footer Placeholder 3">
            <a:extLst>
              <a:ext uri="{FF2B5EF4-FFF2-40B4-BE49-F238E27FC236}">
                <a16:creationId xmlns:a16="http://schemas.microsoft.com/office/drawing/2014/main" id="{C4E79FAF-040B-4652-84F7-E7C1A4B2EE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6D295A-B726-41C7-8E88-25E11BB0CEA7}"/>
              </a:ext>
            </a:extLst>
          </p:cNvPr>
          <p:cNvSpPr>
            <a:spLocks noGrp="1"/>
          </p:cNvSpPr>
          <p:nvPr>
            <p:ph type="sldNum" sz="quarter" idx="12"/>
          </p:nvPr>
        </p:nvSpPr>
        <p:spPr/>
        <p:txBody>
          <a:bodyPr/>
          <a:lstStyle/>
          <a:p>
            <a:fld id="{0E0FD74D-CE6B-4049-947A-DBC3E8C7FCEA}" type="slidenum">
              <a:rPr lang="en-US" smtClean="0"/>
              <a:t>‹#›</a:t>
            </a:fld>
            <a:endParaRPr lang="en-US"/>
          </a:p>
        </p:txBody>
      </p:sp>
    </p:spTree>
    <p:extLst>
      <p:ext uri="{BB962C8B-B14F-4D97-AF65-F5344CB8AC3E}">
        <p14:creationId xmlns:p14="http://schemas.microsoft.com/office/powerpoint/2010/main" val="418821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A3B3-5829-4D36-B8E7-CDA08B40E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F9900A-95A5-4350-AD11-32CBC73448AA}"/>
              </a:ext>
            </a:extLst>
          </p:cNvPr>
          <p:cNvSpPr>
            <a:spLocks noGrp="1"/>
          </p:cNvSpPr>
          <p:nvPr>
            <p:ph type="dt" sz="half" idx="10"/>
          </p:nvPr>
        </p:nvSpPr>
        <p:spPr>
          <a:xfrm>
            <a:off x="838200" y="6356350"/>
            <a:ext cx="2743200" cy="365125"/>
          </a:xfrm>
          <a:prstGeom prst="rect">
            <a:avLst/>
          </a:prstGeom>
        </p:spPr>
        <p:txBody>
          <a:bodyPr/>
          <a:lstStyle/>
          <a:p>
            <a:fld id="{36077308-CDEC-4E1A-885E-0A408279FBC9}" type="datetimeFigureOut">
              <a:rPr lang="en-US" smtClean="0"/>
              <a:t>4/13/2023</a:t>
            </a:fld>
            <a:endParaRPr lang="en-US"/>
          </a:p>
        </p:txBody>
      </p:sp>
      <p:sp>
        <p:nvSpPr>
          <p:cNvPr id="4" name="Footer Placeholder 3">
            <a:extLst>
              <a:ext uri="{FF2B5EF4-FFF2-40B4-BE49-F238E27FC236}">
                <a16:creationId xmlns:a16="http://schemas.microsoft.com/office/drawing/2014/main" id="{FF68D59E-8DFF-4328-BC0C-F4EB8258C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CCFB70-D314-43A0-9EAA-EB819DDD770F}"/>
              </a:ext>
            </a:extLst>
          </p:cNvPr>
          <p:cNvSpPr>
            <a:spLocks noGrp="1"/>
          </p:cNvSpPr>
          <p:nvPr>
            <p:ph type="sldNum" sz="quarter" idx="12"/>
          </p:nvPr>
        </p:nvSpPr>
        <p:spPr>
          <a:xfrm>
            <a:off x="8610600" y="6356350"/>
            <a:ext cx="2743200" cy="365125"/>
          </a:xfrm>
          <a:prstGeom prst="rect">
            <a:avLst/>
          </a:prstGeom>
        </p:spPr>
        <p:txBody>
          <a:bodyPr/>
          <a:lstStyle/>
          <a:p>
            <a:fld id="{0E0FD74D-CE6B-4049-947A-DBC3E8C7FCEA}" type="slidenum">
              <a:rPr lang="en-US" smtClean="0"/>
              <a:t>‹#›</a:t>
            </a:fld>
            <a:endParaRPr lang="en-US"/>
          </a:p>
        </p:txBody>
      </p:sp>
    </p:spTree>
    <p:extLst>
      <p:ext uri="{BB962C8B-B14F-4D97-AF65-F5344CB8AC3E}">
        <p14:creationId xmlns:p14="http://schemas.microsoft.com/office/powerpoint/2010/main" val="390783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FE28-B3CC-43FC-82C7-77F5FE51C0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DE808-6208-4415-85AA-2CECA01832AF}"/>
              </a:ext>
            </a:extLst>
          </p:cNvPr>
          <p:cNvSpPr>
            <a:spLocks noGrp="1"/>
          </p:cNvSpPr>
          <p:nvPr>
            <p:ph type="dt" sz="half" idx="10"/>
          </p:nvPr>
        </p:nvSpPr>
        <p:spPr>
          <a:xfrm>
            <a:off x="838200" y="6356350"/>
            <a:ext cx="2743200" cy="365125"/>
          </a:xfrm>
          <a:prstGeom prst="rect">
            <a:avLst/>
          </a:prstGeom>
        </p:spPr>
        <p:txBody>
          <a:bodyPr/>
          <a:lstStyle/>
          <a:p>
            <a:fld id="{36077308-CDEC-4E1A-885E-0A408279FBC9}" type="datetimeFigureOut">
              <a:rPr lang="en-US" smtClean="0"/>
              <a:t>4/13/2023</a:t>
            </a:fld>
            <a:endParaRPr lang="en-US"/>
          </a:p>
        </p:txBody>
      </p:sp>
      <p:sp>
        <p:nvSpPr>
          <p:cNvPr id="4" name="Footer Placeholder 3">
            <a:extLst>
              <a:ext uri="{FF2B5EF4-FFF2-40B4-BE49-F238E27FC236}">
                <a16:creationId xmlns:a16="http://schemas.microsoft.com/office/drawing/2014/main" id="{6940ACE6-010A-4795-87A7-1BDF0ABAF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ACB87C-5141-4FDC-AAC8-EBD58D037857}"/>
              </a:ext>
            </a:extLst>
          </p:cNvPr>
          <p:cNvSpPr>
            <a:spLocks noGrp="1"/>
          </p:cNvSpPr>
          <p:nvPr>
            <p:ph type="sldNum" sz="quarter" idx="12"/>
          </p:nvPr>
        </p:nvSpPr>
        <p:spPr>
          <a:xfrm>
            <a:off x="8610600" y="6356350"/>
            <a:ext cx="2743200" cy="365125"/>
          </a:xfrm>
          <a:prstGeom prst="rect">
            <a:avLst/>
          </a:prstGeom>
        </p:spPr>
        <p:txBody>
          <a:bodyPr/>
          <a:lstStyle/>
          <a:p>
            <a:fld id="{0E0FD74D-CE6B-4049-947A-DBC3E8C7FCEA}" type="slidenum">
              <a:rPr lang="en-US" smtClean="0"/>
              <a:t>‹#›</a:t>
            </a:fld>
            <a:endParaRPr lang="en-US"/>
          </a:p>
        </p:txBody>
      </p:sp>
    </p:spTree>
    <p:extLst>
      <p:ext uri="{BB962C8B-B14F-4D97-AF65-F5344CB8AC3E}">
        <p14:creationId xmlns:p14="http://schemas.microsoft.com/office/powerpoint/2010/main" val="120688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94B6-0387-4BF4-9AD9-F55A2AB55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80D89-D635-47A5-9F70-DFD3E86C4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4DE4F7-9F13-4C65-AC9D-C4510D741BE2}"/>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150E98C4-44BD-4260-B3F9-DE9A2BD4E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CFD1F-B5D3-4535-805B-55E4FE912464}"/>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91886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1B5C-DCD5-40AB-812A-A328BBC523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5CC67-80E4-474D-97E0-A3BCB04FD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E5011-7806-4C16-974D-1574AF89C2B0}"/>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5ACB4FE1-E7C3-4DCE-B960-730C776EE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CC20C-723F-44BC-BF21-B13B54A9DE0F}"/>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117542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9322-BABC-4F83-9C13-F38DD31E3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5E0EA-3EAE-439A-B32F-B567634811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86C58-A522-4948-964E-9CAC44F5B1F6}"/>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6B1B211D-B8D9-4885-A5EE-F53F9EDE7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48233-B6BA-4BF4-90D7-CB9F8B48C334}"/>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218410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02BB-6569-4585-90B1-5EBEAF90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9618F-511A-4128-899D-9EA7D4C4E6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EACCF4-56AE-4C0A-9461-4B9A10650B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32FD4-6760-4856-BF83-D80C99583CCC}"/>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6" name="Footer Placeholder 5">
            <a:extLst>
              <a:ext uri="{FF2B5EF4-FFF2-40B4-BE49-F238E27FC236}">
                <a16:creationId xmlns:a16="http://schemas.microsoft.com/office/drawing/2014/main" id="{B1659FC2-2F31-4E6E-8E89-90B290B52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F1358-9325-4D7F-A8B7-9EC591D5CBD8}"/>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30859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30515"/>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253792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3E45-5648-4A5F-B0D9-B4CF43E9D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572836-6FF3-4FF9-92A5-E6E20CC6A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5264A-F58B-4177-82BD-60BDAE65CA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2E61B-DB51-4EF4-ABD8-6D104E217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E06FE-7704-4AB1-B8E4-086C5E22A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2152C-ACE8-4BAC-9413-2F2B3E627258}"/>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8" name="Footer Placeholder 7">
            <a:extLst>
              <a:ext uri="{FF2B5EF4-FFF2-40B4-BE49-F238E27FC236}">
                <a16:creationId xmlns:a16="http://schemas.microsoft.com/office/drawing/2014/main" id="{FCF2AB1D-853B-4658-BBF2-F0DB0A7CF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43490A-2603-4FC5-9862-7C96466F0454}"/>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88896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C508-8C06-40E9-9839-7DBC157C82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02852B-4913-4661-8173-87A5A2678C41}"/>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4" name="Footer Placeholder 3">
            <a:extLst>
              <a:ext uri="{FF2B5EF4-FFF2-40B4-BE49-F238E27FC236}">
                <a16:creationId xmlns:a16="http://schemas.microsoft.com/office/drawing/2014/main" id="{1AFB3226-AF8F-4617-BE38-FA0CE53366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E59D1-752F-4E0B-B040-F4F5F818C483}"/>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18281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6367F-03D9-420C-8CF1-82C870A5BBC9}"/>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3" name="Footer Placeholder 2">
            <a:extLst>
              <a:ext uri="{FF2B5EF4-FFF2-40B4-BE49-F238E27FC236}">
                <a16:creationId xmlns:a16="http://schemas.microsoft.com/office/drawing/2014/main" id="{9318E48B-FF52-43AE-808A-AE8E00FAE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A3691-8C52-4451-9489-02231B442B6F}"/>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954297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490E-72B8-4222-BCE2-76F0460E8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64AFF-9B8C-4AAB-8BB3-C7066B752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489807-1D19-40D1-82EB-E9E7929B2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B6CCE-68F8-42EA-8643-78CBDF7F0775}"/>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6" name="Footer Placeholder 5">
            <a:extLst>
              <a:ext uri="{FF2B5EF4-FFF2-40B4-BE49-F238E27FC236}">
                <a16:creationId xmlns:a16="http://schemas.microsoft.com/office/drawing/2014/main" id="{395E2372-3E23-42E6-94EC-D95449B5C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4B936-05CC-4F65-97B4-6D8161A4E255}"/>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606820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8D17-A897-40E5-950D-48819C1F4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FB6FB-DF52-4CC2-9C36-A150D8D0C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4D7CB6-AF2C-404C-9F78-E86AFCBED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D4B6F-34C1-4E6A-900A-A608CB8E3BDD}"/>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6" name="Footer Placeholder 5">
            <a:extLst>
              <a:ext uri="{FF2B5EF4-FFF2-40B4-BE49-F238E27FC236}">
                <a16:creationId xmlns:a16="http://schemas.microsoft.com/office/drawing/2014/main" id="{47492841-5CCB-46E0-A4AA-B1BE87EA0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C3E96-02F6-488D-901C-8C41241529A1}"/>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409481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8855-38AE-4B3D-89DD-91F9C3222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B0E23A-D3E0-4335-A03D-85854ADBD2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C1CB5-8AE4-4DAE-B86A-752431449B23}"/>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799A5327-267A-4213-9E58-5BD031974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624AD-7D94-40F5-9095-21787BB78E7C}"/>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173032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63A80-1481-4A05-8922-D6D84C524F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99D50-61DA-4EE4-A640-518177245E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9797C-2BF5-493D-B989-CA2F7B637F7A}"/>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746B8D1B-2A43-42B5-8596-46651F2E7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85E4D-2BCE-41AB-AB4B-97AE1DB7B677}"/>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266171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94B6-0387-4BF4-9AD9-F55A2AB55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80D89-D635-47A5-9F70-DFD3E86C4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4DE4F7-9F13-4C65-AC9D-C4510D741BE2}"/>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150E98C4-44BD-4260-B3F9-DE9A2BD4E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CFD1F-B5D3-4535-805B-55E4FE912464}"/>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257267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1B5C-DCD5-40AB-812A-A328BBC523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5CC67-80E4-474D-97E0-A3BCB04FD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E5011-7806-4C16-974D-1574AF89C2B0}"/>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5ACB4FE1-E7C3-4DCE-B960-730C776EE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CC20C-723F-44BC-BF21-B13B54A9DE0F}"/>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486728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9322-BABC-4F83-9C13-F38DD31E3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5E0EA-3EAE-439A-B32F-B567634811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86C58-A522-4948-964E-9CAC44F5B1F6}"/>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6B1B211D-B8D9-4885-A5EE-F53F9EDE7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48233-B6BA-4BF4-90D7-CB9F8B48C334}"/>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0072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50157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02BB-6569-4585-90B1-5EBEAF90E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9618F-511A-4128-899D-9EA7D4C4E6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EACCF4-56AE-4C0A-9461-4B9A10650B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32FD4-6760-4856-BF83-D80C99583CCC}"/>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6" name="Footer Placeholder 5">
            <a:extLst>
              <a:ext uri="{FF2B5EF4-FFF2-40B4-BE49-F238E27FC236}">
                <a16:creationId xmlns:a16="http://schemas.microsoft.com/office/drawing/2014/main" id="{B1659FC2-2F31-4E6E-8E89-90B290B52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F1358-9325-4D7F-A8B7-9EC591D5CBD8}"/>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1093395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3E45-5648-4A5F-B0D9-B4CF43E9D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572836-6FF3-4FF9-92A5-E6E20CC6A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5264A-F58B-4177-82BD-60BDAE65CA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2E61B-DB51-4EF4-ABD8-6D104E217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E06FE-7704-4AB1-B8E4-086C5E22A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2152C-ACE8-4BAC-9413-2F2B3E627258}"/>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8" name="Footer Placeholder 7">
            <a:extLst>
              <a:ext uri="{FF2B5EF4-FFF2-40B4-BE49-F238E27FC236}">
                <a16:creationId xmlns:a16="http://schemas.microsoft.com/office/drawing/2014/main" id="{FCF2AB1D-853B-4658-BBF2-F0DB0A7CF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43490A-2603-4FC5-9862-7C96466F0454}"/>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4020044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C508-8C06-40E9-9839-7DBC157C82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02852B-4913-4661-8173-87A5A2678C41}"/>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4" name="Footer Placeholder 3">
            <a:extLst>
              <a:ext uri="{FF2B5EF4-FFF2-40B4-BE49-F238E27FC236}">
                <a16:creationId xmlns:a16="http://schemas.microsoft.com/office/drawing/2014/main" id="{1AFB3226-AF8F-4617-BE38-FA0CE53366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E59D1-752F-4E0B-B040-F4F5F818C483}"/>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706643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6367F-03D9-420C-8CF1-82C870A5BBC9}"/>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3" name="Footer Placeholder 2">
            <a:extLst>
              <a:ext uri="{FF2B5EF4-FFF2-40B4-BE49-F238E27FC236}">
                <a16:creationId xmlns:a16="http://schemas.microsoft.com/office/drawing/2014/main" id="{9318E48B-FF52-43AE-808A-AE8E00FAE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A3691-8C52-4451-9489-02231B442B6F}"/>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104328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490E-72B8-4222-BCE2-76F0460E8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64AFF-9B8C-4AAB-8BB3-C7066B752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489807-1D19-40D1-82EB-E9E7929B2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B6CCE-68F8-42EA-8643-78CBDF7F0775}"/>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6" name="Footer Placeholder 5">
            <a:extLst>
              <a:ext uri="{FF2B5EF4-FFF2-40B4-BE49-F238E27FC236}">
                <a16:creationId xmlns:a16="http://schemas.microsoft.com/office/drawing/2014/main" id="{395E2372-3E23-42E6-94EC-D95449B5C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4B936-05CC-4F65-97B4-6D8161A4E255}"/>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1749411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8D17-A897-40E5-950D-48819C1F4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FB6FB-DF52-4CC2-9C36-A150D8D0C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4D7CB6-AF2C-404C-9F78-E86AFCBED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D4B6F-34C1-4E6A-900A-A608CB8E3BDD}"/>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6" name="Footer Placeholder 5">
            <a:extLst>
              <a:ext uri="{FF2B5EF4-FFF2-40B4-BE49-F238E27FC236}">
                <a16:creationId xmlns:a16="http://schemas.microsoft.com/office/drawing/2014/main" id="{47492841-5CCB-46E0-A4AA-B1BE87EA0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C3E96-02F6-488D-901C-8C41241529A1}"/>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23345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8855-38AE-4B3D-89DD-91F9C3222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B0E23A-D3E0-4335-A03D-85854ADBD2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C1CB5-8AE4-4DAE-B86A-752431449B23}"/>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799A5327-267A-4213-9E58-5BD031974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624AD-7D94-40F5-9095-21787BB78E7C}"/>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3722911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63A80-1481-4A05-8922-D6D84C524F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99D50-61DA-4EE4-A640-518177245E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9797C-2BF5-493D-B989-CA2F7B637F7A}"/>
              </a:ext>
            </a:extLst>
          </p:cNvPr>
          <p:cNvSpPr>
            <a:spLocks noGrp="1"/>
          </p:cNvSpPr>
          <p:nvPr>
            <p:ph type="dt" sz="half" idx="10"/>
          </p:nvPr>
        </p:nvSpPr>
        <p:spPr/>
        <p:txBody>
          <a:body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746B8D1B-2A43-42B5-8596-46651F2E7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85E4D-2BCE-41AB-AB4B-97AE1DB7B677}"/>
              </a:ext>
            </a:extLst>
          </p:cNvPr>
          <p:cNvSpPr>
            <a:spLocks noGrp="1"/>
          </p:cNvSpPr>
          <p:nvPr>
            <p:ph type="sldNum" sz="quarter" idx="12"/>
          </p:nvPr>
        </p:nvSpPr>
        <p:spPr/>
        <p:txBody>
          <a:bodyPr/>
          <a:lstStyle/>
          <a:p>
            <a:fld id="{7B394C8C-E4F9-428B-BF38-4AC1ECC5F812}" type="slidenum">
              <a:rPr lang="en-US" smtClean="0"/>
              <a:t>‹#›</a:t>
            </a:fld>
            <a:endParaRPr lang="en-US"/>
          </a:p>
        </p:txBody>
      </p:sp>
    </p:spTree>
    <p:extLst>
      <p:ext uri="{BB962C8B-B14F-4D97-AF65-F5344CB8AC3E}">
        <p14:creationId xmlns:p14="http://schemas.microsoft.com/office/powerpoint/2010/main" val="146333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373082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6574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0550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6574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0550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86981"/>
            <a:ext cx="2844800" cy="365125"/>
          </a:xfrm>
          <a:prstGeom prst="rect">
            <a:avLst/>
          </a:prstGeom>
        </p:spPr>
        <p:txBody>
          <a:bodyPr/>
          <a:lstStyle/>
          <a:p>
            <a:fld id="{3B5A7EDD-EC50-4D85-8D81-C9BEF7FB1634}" type="datetimeFigureOut">
              <a:rPr lang="en-US" smtClean="0"/>
              <a:pPr/>
              <a:t>4/13/2023</a:t>
            </a:fld>
            <a:endParaRPr lang="en-US"/>
          </a:p>
        </p:txBody>
      </p:sp>
      <p:sp>
        <p:nvSpPr>
          <p:cNvPr id="8" name="Footer Placeholder 7"/>
          <p:cNvSpPr>
            <a:spLocks noGrp="1"/>
          </p:cNvSpPr>
          <p:nvPr>
            <p:ph type="ftr" sz="quarter" idx="11"/>
          </p:nvPr>
        </p:nvSpPr>
        <p:spPr>
          <a:xfrm>
            <a:off x="4165600" y="6486981"/>
            <a:ext cx="3860800" cy="365125"/>
          </a:xfrm>
        </p:spPr>
        <p:txBody>
          <a:bodyPr/>
          <a:lstStyle/>
          <a:p>
            <a:endParaRPr lang="en-US"/>
          </a:p>
        </p:txBody>
      </p:sp>
      <p:sp>
        <p:nvSpPr>
          <p:cNvPr id="9" name="Slide Number Placeholder 8"/>
          <p:cNvSpPr>
            <a:spLocks noGrp="1"/>
          </p:cNvSpPr>
          <p:nvPr>
            <p:ph type="sldNum" sz="quarter" idx="12"/>
          </p:nvPr>
        </p:nvSpPr>
        <p:spPr>
          <a:xfrm>
            <a:off x="8737600" y="648698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380402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473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32635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221981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5A7EDD-EC50-4D85-8D81-C9BEF7FB1634}"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3B1877A-3E7C-42D4-8D4A-9648F976DD23}" type="slidenum">
              <a:rPr lang="en-US" smtClean="0"/>
              <a:pPr/>
              <a:t>‹#›</a:t>
            </a:fld>
            <a:endParaRPr lang="en-US"/>
          </a:p>
        </p:txBody>
      </p:sp>
    </p:spTree>
    <p:extLst>
      <p:ext uri="{BB962C8B-B14F-4D97-AF65-F5344CB8AC3E}">
        <p14:creationId xmlns:p14="http://schemas.microsoft.com/office/powerpoint/2010/main" val="191172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12" name="Straight Connector 11"/>
          <p:cNvCxnSpPr/>
          <p:nvPr userDrawn="1"/>
        </p:nvCxnSpPr>
        <p:spPr>
          <a:xfrm>
            <a:off x="812800" y="1171299"/>
            <a:ext cx="10566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12800" y="6172200"/>
            <a:ext cx="105664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8197517" y="6220326"/>
            <a:ext cx="3556000" cy="627906"/>
          </a:xfrm>
          <a:prstGeom prst="rect">
            <a:avLst/>
          </a:prstGeom>
        </p:spPr>
      </p:pic>
    </p:spTree>
    <p:extLst>
      <p:ext uri="{BB962C8B-B14F-4D97-AF65-F5344CB8AC3E}">
        <p14:creationId xmlns:p14="http://schemas.microsoft.com/office/powerpoint/2010/main" val="22695458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6" r:id="rId11"/>
    <p:sldLayoutId id="2147483724" r:id="rId12"/>
    <p:sldLayoutId id="2147483739" r:id="rId13"/>
    <p:sldLayoutId id="2147483652" r:id="rId14"/>
    <p:sldLayoutId id="214748365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46E19-A11F-46B5-9D9C-6F1470374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662BE-9D37-41B3-8A7C-9002F8663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CF46D-8D85-445B-80A5-B5F37CE9B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05AB6527-92D8-4190-9E15-5DD2936F7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1FE519-8252-4E51-8D42-5966CACEC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94C8C-E4F9-428B-BF38-4AC1ECC5F812}" type="slidenum">
              <a:rPr lang="en-US" smtClean="0"/>
              <a:t>‹#›</a:t>
            </a:fld>
            <a:endParaRPr lang="en-US"/>
          </a:p>
        </p:txBody>
      </p:sp>
    </p:spTree>
    <p:extLst>
      <p:ext uri="{BB962C8B-B14F-4D97-AF65-F5344CB8AC3E}">
        <p14:creationId xmlns:p14="http://schemas.microsoft.com/office/powerpoint/2010/main" val="347591719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346E19-A11F-46B5-9D9C-6F1470374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662BE-9D37-41B3-8A7C-9002F8663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CF46D-8D85-445B-80A5-B5F37CE9B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FBB4C-A617-42E1-8127-22196056569F}" type="datetimeFigureOut">
              <a:rPr lang="en-US" smtClean="0"/>
              <a:t>4/13/2023</a:t>
            </a:fld>
            <a:endParaRPr lang="en-US"/>
          </a:p>
        </p:txBody>
      </p:sp>
      <p:sp>
        <p:nvSpPr>
          <p:cNvPr id="5" name="Footer Placeholder 4">
            <a:extLst>
              <a:ext uri="{FF2B5EF4-FFF2-40B4-BE49-F238E27FC236}">
                <a16:creationId xmlns:a16="http://schemas.microsoft.com/office/drawing/2014/main" id="{05AB6527-92D8-4190-9E15-5DD2936F7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1FE519-8252-4E51-8D42-5966CACEC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94C8C-E4F9-428B-BF38-4AC1ECC5F812}" type="slidenum">
              <a:rPr lang="en-US" smtClean="0"/>
              <a:t>‹#›</a:t>
            </a:fld>
            <a:endParaRPr lang="en-US"/>
          </a:p>
        </p:txBody>
      </p:sp>
    </p:spTree>
    <p:extLst>
      <p:ext uri="{BB962C8B-B14F-4D97-AF65-F5344CB8AC3E}">
        <p14:creationId xmlns:p14="http://schemas.microsoft.com/office/powerpoint/2010/main" val="2078241786"/>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pgef.org/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pgef.org/resources/advisory-documents/achieving-transformation-through-gef-invest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ladybugs on a green stem&#10;&#10;Description automatically generated with low confidence">
            <a:extLst>
              <a:ext uri="{FF2B5EF4-FFF2-40B4-BE49-F238E27FC236}">
                <a16:creationId xmlns:a16="http://schemas.microsoft.com/office/drawing/2014/main" id="{79A53380-2FB1-F1CB-CCAA-5A115BD99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7040206"/>
          </a:xfrm>
          <a:prstGeom prst="rect">
            <a:avLst/>
          </a:prstGeom>
        </p:spPr>
      </p:pic>
      <p:sp>
        <p:nvSpPr>
          <p:cNvPr id="22"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5D2F2599-C0D1-EA10-B2B4-21E3D96DF05F}"/>
              </a:ext>
            </a:extLst>
          </p:cNvPr>
          <p:cNvSpPr txBox="1"/>
          <p:nvPr/>
        </p:nvSpPr>
        <p:spPr>
          <a:xfrm>
            <a:off x="420019" y="499396"/>
            <a:ext cx="12054840" cy="3293209"/>
          </a:xfrm>
          <a:prstGeom prst="rect">
            <a:avLst/>
          </a:prstGeom>
          <a:noFill/>
        </p:spPr>
        <p:txBody>
          <a:bodyPr wrap="square" rtlCol="0">
            <a:spAutoFit/>
          </a:bodyPr>
          <a:lstStyle/>
          <a:p>
            <a:r>
              <a:rPr lang="en-US" sz="4400" b="1" dirty="0">
                <a:solidFill>
                  <a:schemeClr val="accent4">
                    <a:lumMod val="60000"/>
                    <a:lumOff val="40000"/>
                  </a:schemeClr>
                </a:solidFill>
                <a:latin typeface="Tw Cen MT" panose="020B0602020104020603" pitchFamily="34" charset="0"/>
              </a:rPr>
              <a:t>Monitoring and learning about </a:t>
            </a:r>
            <a:br>
              <a:rPr lang="en-US" sz="4400" b="1" dirty="0">
                <a:solidFill>
                  <a:schemeClr val="accent4">
                    <a:lumMod val="60000"/>
                    <a:lumOff val="40000"/>
                  </a:schemeClr>
                </a:solidFill>
                <a:latin typeface="Tw Cen MT" panose="020B0602020104020603" pitchFamily="34" charset="0"/>
              </a:rPr>
            </a:br>
            <a:r>
              <a:rPr lang="en-US" sz="4400" b="1" dirty="0">
                <a:solidFill>
                  <a:schemeClr val="accent4">
                    <a:lumMod val="60000"/>
                    <a:lumOff val="40000"/>
                  </a:schemeClr>
                </a:solidFill>
                <a:latin typeface="Tw Cen MT" panose="020B0602020104020603" pitchFamily="34" charset="0"/>
              </a:rPr>
              <a:t>transformation </a:t>
            </a:r>
          </a:p>
          <a:p>
            <a:endParaRPr lang="en-US" sz="4000" b="1" dirty="0">
              <a:solidFill>
                <a:schemeClr val="accent4">
                  <a:lumMod val="60000"/>
                  <a:lumOff val="40000"/>
                </a:schemeClr>
              </a:solidFill>
              <a:latin typeface="Tw Cen MT" panose="020B0602020104020603" pitchFamily="34" charset="0"/>
            </a:endParaRPr>
          </a:p>
          <a:p>
            <a:r>
              <a:rPr lang="en-US" sz="4000" b="1" dirty="0">
                <a:solidFill>
                  <a:schemeClr val="accent4">
                    <a:lumMod val="60000"/>
                    <a:lumOff val="40000"/>
                  </a:schemeClr>
                </a:solidFill>
                <a:latin typeface="Tw Cen MT" panose="020B0602020104020603" pitchFamily="34" charset="0"/>
              </a:rPr>
              <a:t>Mark Stafford Smith, STAP</a:t>
            </a:r>
          </a:p>
          <a:p>
            <a:r>
              <a:rPr lang="en-US" sz="4000" b="1" dirty="0">
                <a:solidFill>
                  <a:schemeClr val="accent4">
                    <a:lumMod val="60000"/>
                    <a:lumOff val="40000"/>
                  </a:schemeClr>
                </a:solidFill>
                <a:latin typeface="Tw Cen MT" panose="020B0602020104020603" pitchFamily="34" charset="0"/>
              </a:rPr>
              <a:t>30</a:t>
            </a:r>
            <a:r>
              <a:rPr lang="en-US" sz="4000" b="1" baseline="30000" dirty="0">
                <a:solidFill>
                  <a:schemeClr val="accent4">
                    <a:lumMod val="60000"/>
                    <a:lumOff val="40000"/>
                  </a:schemeClr>
                </a:solidFill>
                <a:latin typeface="Tw Cen MT" panose="020B0602020104020603" pitchFamily="34" charset="0"/>
              </a:rPr>
              <a:t>th</a:t>
            </a:r>
            <a:r>
              <a:rPr lang="en-US" sz="4000" b="1" dirty="0">
                <a:solidFill>
                  <a:schemeClr val="accent4">
                    <a:lumMod val="60000"/>
                    <a:lumOff val="40000"/>
                  </a:schemeClr>
                </a:solidFill>
                <a:latin typeface="Tw Cen MT" panose="020B0602020104020603" pitchFamily="34" charset="0"/>
              </a:rPr>
              <a:t> March 2023</a:t>
            </a:r>
          </a:p>
        </p:txBody>
      </p:sp>
      <p:sp>
        <p:nvSpPr>
          <p:cNvPr id="8" name="TextBox 7">
            <a:extLst>
              <a:ext uri="{FF2B5EF4-FFF2-40B4-BE49-F238E27FC236}">
                <a16:creationId xmlns:a16="http://schemas.microsoft.com/office/drawing/2014/main" id="{20B72E33-3381-CCA6-3479-FC0EAE326B94}"/>
              </a:ext>
            </a:extLst>
          </p:cNvPr>
          <p:cNvSpPr txBox="1"/>
          <p:nvPr/>
        </p:nvSpPr>
        <p:spPr>
          <a:xfrm>
            <a:off x="10109200" y="6712865"/>
            <a:ext cx="2768600" cy="246221"/>
          </a:xfrm>
          <a:prstGeom prst="rect">
            <a:avLst/>
          </a:prstGeom>
          <a:noFill/>
        </p:spPr>
        <p:txBody>
          <a:bodyPr wrap="square" rtlCol="0">
            <a:spAutoFit/>
          </a:bodyPr>
          <a:lstStyle/>
          <a:p>
            <a:r>
              <a:rPr lang="en-US" sz="1000" dirty="0"/>
              <a:t>Photo credit: sezer66</a:t>
            </a:r>
            <a:r>
              <a:rPr lang="en-US" sz="1000"/>
              <a:t>, Shutterstock</a:t>
            </a:r>
            <a:endParaRPr lang="en-US" sz="1000" dirty="0"/>
          </a:p>
        </p:txBody>
      </p:sp>
    </p:spTree>
    <p:extLst>
      <p:ext uri="{BB962C8B-B14F-4D97-AF65-F5344CB8AC3E}">
        <p14:creationId xmlns:p14="http://schemas.microsoft.com/office/powerpoint/2010/main" val="319973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US" dirty="0"/>
              <a:t>3. Multi-stakeholder dialogues</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pPr marL="0" indent="0">
              <a:buNone/>
            </a:pPr>
            <a:r>
              <a:rPr lang="en-AU" dirty="0">
                <a:solidFill>
                  <a:srgbClr val="002060"/>
                </a:solidFill>
              </a:rPr>
              <a:t>Are there appropriate forms of support by important stakeholders, including levels of engagement, influence, and learning, while considering vested interests and power dynamics?</a:t>
            </a:r>
          </a:p>
          <a:p>
            <a:pPr marL="0" indent="0">
              <a:buNone/>
            </a:pPr>
            <a:r>
              <a:rPr lang="en-AU" dirty="0"/>
              <a:t>E.g.:</a:t>
            </a:r>
          </a:p>
          <a:p>
            <a:pPr lvl="1"/>
            <a:r>
              <a:rPr lang="en-AU" dirty="0"/>
              <a:t>Inclusion of different actors in developing interventions (</a:t>
            </a:r>
            <a:r>
              <a:rPr lang="en-AU" dirty="0">
                <a:sym typeface="Wingdings" panose="05000000000000000000" pitchFamily="2" charset="2"/>
              </a:rPr>
              <a:t></a:t>
            </a:r>
            <a:r>
              <a:rPr lang="en-AU" dirty="0"/>
              <a:t>)</a:t>
            </a:r>
          </a:p>
          <a:p>
            <a:pPr lvl="1"/>
            <a:r>
              <a:rPr lang="en-AU" dirty="0"/>
              <a:t>Relative influence of past vested interests (</a:t>
            </a:r>
            <a:r>
              <a:rPr lang="en-AU" dirty="0">
                <a:sym typeface="Wingdings" panose="05000000000000000000" pitchFamily="2" charset="2"/>
              </a:rPr>
              <a:t></a:t>
            </a:r>
            <a:r>
              <a:rPr lang="en-AU" dirty="0"/>
              <a:t>) and their </a:t>
            </a:r>
            <a:br>
              <a:rPr lang="en-AU" dirty="0"/>
            </a:br>
            <a:r>
              <a:rPr lang="en-AU" dirty="0"/>
              <a:t>level of comfort with the changes (</a:t>
            </a:r>
            <a:r>
              <a:rPr lang="en-AU" dirty="0">
                <a:sym typeface="Wingdings" panose="05000000000000000000" pitchFamily="2" charset="2"/>
              </a:rPr>
              <a:t></a:t>
            </a:r>
            <a:r>
              <a:rPr lang="en-AU" dirty="0"/>
              <a:t>)</a:t>
            </a:r>
          </a:p>
        </p:txBody>
      </p:sp>
      <p:pic>
        <p:nvPicPr>
          <p:cNvPr id="5122" name="Picture 2" descr="Multi-Stakeholder Dialogue and Collaborative Action – Change Initiative">
            <a:extLst>
              <a:ext uri="{FF2B5EF4-FFF2-40B4-BE49-F238E27FC236}">
                <a16:creationId xmlns:a16="http://schemas.microsoft.com/office/drawing/2014/main" id="{5574F562-2934-B096-3701-38DDCF87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491" y="3429000"/>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66770"/>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AU" dirty="0"/>
              <a:t>4. </a:t>
            </a:r>
            <a:r>
              <a:rPr lang="en-US" dirty="0"/>
              <a:t>Innovation and learning</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pPr marL="0" indent="0">
              <a:buNone/>
            </a:pPr>
            <a:r>
              <a:rPr lang="en-AU" dirty="0">
                <a:solidFill>
                  <a:srgbClr val="002060"/>
                </a:solidFill>
              </a:rPr>
              <a:t>Are relevant novel technologies, business models and processes emerging, and are appropriate levels of knowledge exchange and learning occurring among actors who need to deploy them?</a:t>
            </a:r>
          </a:p>
          <a:p>
            <a:pPr marL="0" indent="0">
              <a:buNone/>
            </a:pPr>
            <a:r>
              <a:rPr lang="en-AU" dirty="0"/>
              <a:t>E.g.:</a:t>
            </a:r>
          </a:p>
          <a:p>
            <a:pPr lvl="1"/>
            <a:r>
              <a:rPr lang="en-AU" dirty="0"/>
              <a:t>Extent of learning with and among actors (</a:t>
            </a:r>
            <a:r>
              <a:rPr lang="en-AU" dirty="0">
                <a:sym typeface="Wingdings" panose="05000000000000000000" pitchFamily="2" charset="2"/>
              </a:rPr>
              <a:t></a:t>
            </a:r>
            <a:r>
              <a:rPr lang="en-AU" dirty="0"/>
              <a:t>)</a:t>
            </a:r>
          </a:p>
          <a:p>
            <a:pPr lvl="1"/>
            <a:r>
              <a:rPr lang="en-AU" dirty="0"/>
              <a:t>Level of demand for novel products outside program </a:t>
            </a:r>
            <a:br>
              <a:rPr lang="en-AU" dirty="0"/>
            </a:br>
            <a:r>
              <a:rPr lang="en-AU" dirty="0"/>
              <a:t>participants (</a:t>
            </a:r>
            <a:r>
              <a:rPr lang="en-AU" dirty="0">
                <a:sym typeface="Wingdings" panose="05000000000000000000" pitchFamily="2" charset="2"/>
              </a:rPr>
              <a:t></a:t>
            </a:r>
            <a:r>
              <a:rPr lang="en-AU" dirty="0"/>
              <a:t>)</a:t>
            </a:r>
          </a:p>
          <a:p>
            <a:pPr lvl="1"/>
            <a:r>
              <a:rPr lang="en-AU" dirty="0"/>
              <a:t>Level of relevant discourse on the forms of social justice </a:t>
            </a:r>
            <a:br>
              <a:rPr lang="en-AU" dirty="0"/>
            </a:br>
            <a:r>
              <a:rPr lang="en-AU" dirty="0"/>
              <a:t>to be addressed (</a:t>
            </a:r>
            <a:r>
              <a:rPr lang="en-AU" dirty="0">
                <a:sym typeface="Wingdings" panose="05000000000000000000" pitchFamily="2" charset="2"/>
              </a:rPr>
              <a:t></a:t>
            </a:r>
            <a:r>
              <a:rPr lang="en-AU" dirty="0"/>
              <a:t>)</a:t>
            </a:r>
          </a:p>
        </p:txBody>
      </p:sp>
      <p:pic>
        <p:nvPicPr>
          <p:cNvPr id="4100" name="Picture 4">
            <a:extLst>
              <a:ext uri="{FF2B5EF4-FFF2-40B4-BE49-F238E27FC236}">
                <a16:creationId xmlns:a16="http://schemas.microsoft.com/office/drawing/2014/main" id="{631B781F-0D12-33EA-57B1-B21FDEEAA104}"/>
              </a:ext>
            </a:extLst>
          </p:cNvPr>
          <p:cNvPicPr>
            <a:picLocks noChangeAspect="1" noChangeArrowheads="1"/>
          </p:cNvPicPr>
          <p:nvPr/>
        </p:nvPicPr>
        <p:blipFill>
          <a:blip r:embed="rId3">
            <a:clrChange>
              <a:clrFrom>
                <a:srgbClr val="F1F3F3"/>
              </a:clrFrom>
              <a:clrTo>
                <a:srgbClr val="F1F3F3">
                  <a:alpha val="0"/>
                </a:srgbClr>
              </a:clrTo>
            </a:clrChange>
            <a:extLst>
              <a:ext uri="{28A0092B-C50C-407E-A947-70E740481C1C}">
                <a14:useLocalDpi xmlns:a14="http://schemas.microsoft.com/office/drawing/2010/main" val="0"/>
              </a:ext>
            </a:extLst>
          </a:blip>
          <a:srcRect/>
          <a:stretch>
            <a:fillRect/>
          </a:stretch>
        </p:blipFill>
        <p:spPr bwMode="auto">
          <a:xfrm>
            <a:off x="9135350" y="3097763"/>
            <a:ext cx="3020879" cy="302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9519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AU" dirty="0"/>
              <a:t>5. </a:t>
            </a:r>
            <a:r>
              <a:rPr lang="en-US" dirty="0"/>
              <a:t>Financial leverage</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pPr marL="0" indent="0">
              <a:buNone/>
            </a:pPr>
            <a:r>
              <a:rPr lang="en-AU" dirty="0">
                <a:solidFill>
                  <a:srgbClr val="002060"/>
                </a:solidFill>
              </a:rPr>
              <a:t>Is there evidence of appropriate financial resources increasingly flowing in the directions needed (and away from others), particularly from mainstream public and private sources?</a:t>
            </a:r>
          </a:p>
          <a:p>
            <a:pPr marL="0" indent="0">
              <a:buNone/>
            </a:pPr>
            <a:r>
              <a:rPr lang="en-AU" dirty="0"/>
              <a:t>E.g.:</a:t>
            </a:r>
          </a:p>
          <a:p>
            <a:pPr lvl="1"/>
            <a:r>
              <a:rPr lang="en-AU" dirty="0"/>
              <a:t>Level of economic incentives (taxes, subsidies, </a:t>
            </a:r>
            <a:br>
              <a:rPr lang="en-AU" dirty="0"/>
            </a:br>
            <a:r>
              <a:rPr lang="en-AU" dirty="0"/>
              <a:t>etc.) favouring the new system (</a:t>
            </a:r>
            <a:r>
              <a:rPr lang="en-AU" dirty="0">
                <a:sym typeface="Wingdings" panose="05000000000000000000" pitchFamily="2" charset="2"/>
              </a:rPr>
              <a:t></a:t>
            </a:r>
            <a:r>
              <a:rPr lang="en-AU" dirty="0"/>
              <a:t>) vs the old (</a:t>
            </a:r>
            <a:r>
              <a:rPr lang="en-AU" dirty="0">
                <a:sym typeface="Wingdings" panose="05000000000000000000" pitchFamily="2" charset="2"/>
              </a:rPr>
              <a:t></a:t>
            </a:r>
            <a:r>
              <a:rPr lang="en-AU" dirty="0"/>
              <a:t>)</a:t>
            </a:r>
          </a:p>
          <a:p>
            <a:pPr lvl="1"/>
            <a:r>
              <a:rPr lang="en-AU" dirty="0"/>
              <a:t>New jobs in the new system (</a:t>
            </a:r>
            <a:r>
              <a:rPr lang="en-AU" dirty="0">
                <a:sym typeface="Wingdings" panose="05000000000000000000" pitchFamily="2" charset="2"/>
              </a:rPr>
              <a:t></a:t>
            </a:r>
            <a:r>
              <a:rPr lang="en-AU" dirty="0"/>
              <a:t>) vs jobs lost in </a:t>
            </a:r>
            <a:br>
              <a:rPr lang="en-AU" dirty="0"/>
            </a:br>
            <a:r>
              <a:rPr lang="en-AU" dirty="0"/>
              <a:t>the old (</a:t>
            </a:r>
            <a:r>
              <a:rPr lang="en-AU" dirty="0">
                <a:sym typeface="Wingdings" panose="05000000000000000000" pitchFamily="2" charset="2"/>
              </a:rPr>
              <a:t></a:t>
            </a:r>
            <a:r>
              <a:rPr lang="en-AU" dirty="0"/>
              <a:t>)</a:t>
            </a:r>
          </a:p>
          <a:p>
            <a:endParaRPr lang="en-AU" dirty="0"/>
          </a:p>
        </p:txBody>
      </p:sp>
      <p:pic>
        <p:nvPicPr>
          <p:cNvPr id="6146" name="Picture 2" descr="Financial Assistance Programs - Project Lyme">
            <a:extLst>
              <a:ext uri="{FF2B5EF4-FFF2-40B4-BE49-F238E27FC236}">
                <a16:creationId xmlns:a16="http://schemas.microsoft.com/office/drawing/2014/main" id="{F56338A9-A36C-F8D7-F1A9-A75A31276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540" y="3693496"/>
            <a:ext cx="3635783" cy="173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5433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AU" dirty="0"/>
              <a:t>Some take-aways</a:t>
            </a:r>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r>
              <a:rPr lang="en-AU" b="1" dirty="0">
                <a:solidFill>
                  <a:srgbClr val="002060"/>
                </a:solidFill>
              </a:rPr>
              <a:t>Transformation</a:t>
            </a:r>
            <a:r>
              <a:rPr lang="en-AU" dirty="0"/>
              <a:t>, especially for global outcomes, </a:t>
            </a:r>
            <a:r>
              <a:rPr lang="en-AU" b="1" dirty="0">
                <a:solidFill>
                  <a:srgbClr val="002060"/>
                </a:solidFill>
              </a:rPr>
              <a:t>is challenging</a:t>
            </a:r>
            <a:r>
              <a:rPr lang="en-AU" dirty="0"/>
              <a:t>!  </a:t>
            </a:r>
          </a:p>
          <a:p>
            <a:pPr lvl="1">
              <a:spcAft>
                <a:spcPts val="600"/>
              </a:spcAft>
            </a:pPr>
            <a:r>
              <a:rPr lang="en-AU" sz="2400" dirty="0"/>
              <a:t>But there is a growing body of research to support it, both theoretically and practically</a:t>
            </a:r>
          </a:p>
          <a:p>
            <a:r>
              <a:rPr lang="en-AU" dirty="0"/>
              <a:t>Investments seeking </a:t>
            </a:r>
            <a:r>
              <a:rPr lang="en-AU" b="1" dirty="0">
                <a:solidFill>
                  <a:srgbClr val="002060"/>
                </a:solidFill>
              </a:rPr>
              <a:t>transformation</a:t>
            </a:r>
            <a:r>
              <a:rPr lang="en-AU" dirty="0"/>
              <a:t> should consider </a:t>
            </a:r>
            <a:r>
              <a:rPr lang="en-AU" b="1" dirty="0">
                <a:solidFill>
                  <a:srgbClr val="002060"/>
                </a:solidFill>
              </a:rPr>
              <a:t>tracking </a:t>
            </a:r>
            <a:r>
              <a:rPr lang="en-AU" dirty="0"/>
              <a:t>some </a:t>
            </a:r>
            <a:r>
              <a:rPr lang="en-AU" b="1" dirty="0">
                <a:solidFill>
                  <a:srgbClr val="002060"/>
                </a:solidFill>
              </a:rPr>
              <a:t>lead indicators </a:t>
            </a:r>
            <a:r>
              <a:rPr lang="en-AU" dirty="0"/>
              <a:t>in each of at least these </a:t>
            </a:r>
            <a:r>
              <a:rPr lang="en-AU" b="1" dirty="0">
                <a:solidFill>
                  <a:srgbClr val="002060"/>
                </a:solidFill>
              </a:rPr>
              <a:t>5 categories </a:t>
            </a:r>
          </a:p>
          <a:p>
            <a:pPr lvl="1">
              <a:spcAft>
                <a:spcPts val="600"/>
              </a:spcAft>
            </a:pPr>
            <a:r>
              <a:rPr lang="en-AU" sz="2400" dirty="0"/>
              <a:t>Actual metrics should be tailored to the context and sectors of concern</a:t>
            </a:r>
          </a:p>
          <a:p>
            <a:r>
              <a:rPr lang="en-AU" dirty="0"/>
              <a:t>To </a:t>
            </a:r>
            <a:r>
              <a:rPr lang="en-AU" b="1" dirty="0">
                <a:solidFill>
                  <a:srgbClr val="002060"/>
                </a:solidFill>
              </a:rPr>
              <a:t>learn and adapt</a:t>
            </a:r>
            <a:r>
              <a:rPr lang="en-AU" dirty="0"/>
              <a:t> from these, there must also be </a:t>
            </a:r>
            <a:r>
              <a:rPr lang="en-AU" b="1" dirty="0">
                <a:solidFill>
                  <a:srgbClr val="002060"/>
                </a:solidFill>
              </a:rPr>
              <a:t>regular evaluation </a:t>
            </a:r>
            <a:r>
              <a:rPr lang="en-AU" dirty="0"/>
              <a:t>and </a:t>
            </a:r>
            <a:r>
              <a:rPr lang="en-AU" b="1" dirty="0">
                <a:solidFill>
                  <a:srgbClr val="002060"/>
                </a:solidFill>
              </a:rPr>
              <a:t>review</a:t>
            </a:r>
            <a:r>
              <a:rPr lang="en-AU" dirty="0"/>
              <a:t>!</a:t>
            </a:r>
          </a:p>
          <a:p>
            <a:pPr>
              <a:spcBef>
                <a:spcPts val="1800"/>
              </a:spcBef>
              <a:buFont typeface="Wingdings" panose="05000000000000000000" pitchFamily="2" charset="2"/>
              <a:buChar char="Ø"/>
            </a:pPr>
            <a:r>
              <a:rPr lang="en-AU" sz="2400" i="1" dirty="0">
                <a:solidFill>
                  <a:srgbClr val="0070C0"/>
                </a:solidFill>
              </a:rPr>
              <a:t>Sources and more in </a:t>
            </a:r>
            <a:r>
              <a:rPr lang="en-AU" sz="2400" i="1" dirty="0" err="1">
                <a:solidFill>
                  <a:srgbClr val="0070C0"/>
                </a:solidFill>
              </a:rPr>
              <a:t>STAP’s</a:t>
            </a:r>
            <a:r>
              <a:rPr lang="en-AU" sz="2400" i="1" dirty="0">
                <a:solidFill>
                  <a:srgbClr val="0070C0"/>
                </a:solidFill>
              </a:rPr>
              <a:t> Transformation paper (</a:t>
            </a:r>
            <a:r>
              <a:rPr lang="en-AU" sz="2400" i="1" dirty="0">
                <a:solidFill>
                  <a:srgbClr val="0070C0"/>
                </a:solidFill>
                <a:hlinkClick r:id="rId3"/>
              </a:rPr>
              <a:t>https://www.stapgef.org/resources</a:t>
            </a:r>
            <a:r>
              <a:rPr lang="en-AU" sz="2400" i="1" dirty="0">
                <a:solidFill>
                  <a:srgbClr val="0070C0"/>
                </a:solidFill>
              </a:rPr>
              <a:t>)</a:t>
            </a:r>
          </a:p>
        </p:txBody>
      </p:sp>
    </p:spTree>
    <p:extLst>
      <p:ext uri="{BB962C8B-B14F-4D97-AF65-F5344CB8AC3E}">
        <p14:creationId xmlns:p14="http://schemas.microsoft.com/office/powerpoint/2010/main" val="2476173009"/>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ll island, big ocean: Niue makes its entire EEZ a marine park">
            <a:extLst>
              <a:ext uri="{FF2B5EF4-FFF2-40B4-BE49-F238E27FC236}">
                <a16:creationId xmlns:a16="http://schemas.microsoft.com/office/drawing/2014/main" id="{BF426660-D699-1AB7-4974-90B4A542C2A9}"/>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47801" y="330200"/>
            <a:ext cx="9296398" cy="61975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699E4B-6D94-8162-8A3C-43DFA54CDAE6}"/>
              </a:ext>
            </a:extLst>
          </p:cNvPr>
          <p:cNvSpPr txBox="1"/>
          <p:nvPr/>
        </p:nvSpPr>
        <p:spPr>
          <a:xfrm>
            <a:off x="2026920" y="464830"/>
            <a:ext cx="8138160" cy="1015663"/>
          </a:xfrm>
          <a:prstGeom prst="rect">
            <a:avLst/>
          </a:prstGeom>
          <a:noFill/>
        </p:spPr>
        <p:txBody>
          <a:bodyPr wrap="square" rtlCol="0">
            <a:spAutoFit/>
          </a:bodyPr>
          <a:lstStyle/>
          <a:p>
            <a:pPr algn="ctr"/>
            <a:r>
              <a:rPr lang="en-US" sz="6000" dirty="0">
                <a:latin typeface="Tw Cen MT" panose="020B0602020104020603" pitchFamily="34" charset="0"/>
              </a:rPr>
              <a:t>Thank you!</a:t>
            </a:r>
          </a:p>
        </p:txBody>
      </p:sp>
      <p:sp>
        <p:nvSpPr>
          <p:cNvPr id="3" name="TextBox 2">
            <a:extLst>
              <a:ext uri="{FF2B5EF4-FFF2-40B4-BE49-F238E27FC236}">
                <a16:creationId xmlns:a16="http://schemas.microsoft.com/office/drawing/2014/main" id="{8B659590-8DB3-6610-63F8-A57DD947DCF1}"/>
              </a:ext>
            </a:extLst>
          </p:cNvPr>
          <p:cNvSpPr txBox="1"/>
          <p:nvPr/>
        </p:nvSpPr>
        <p:spPr>
          <a:xfrm>
            <a:off x="8633459" y="6202680"/>
            <a:ext cx="4221479" cy="261610"/>
          </a:xfrm>
          <a:prstGeom prst="rect">
            <a:avLst/>
          </a:prstGeom>
          <a:noFill/>
        </p:spPr>
        <p:txBody>
          <a:bodyPr wrap="square" rtlCol="0">
            <a:spAutoFit/>
          </a:bodyPr>
          <a:lstStyle/>
          <a:p>
            <a:r>
              <a:rPr lang="en-US" sz="1100" b="1" dirty="0">
                <a:solidFill>
                  <a:srgbClr val="292B2C"/>
                </a:solidFill>
                <a:effectLst/>
                <a:latin typeface="Tw Cen MT" panose="020B0602020104020603" pitchFamily="34" charset="0"/>
              </a:rPr>
              <a:t>Image courtesy of Oma </a:t>
            </a:r>
            <a:r>
              <a:rPr lang="en-US" sz="1100" b="1" dirty="0" err="1">
                <a:solidFill>
                  <a:srgbClr val="292B2C"/>
                </a:solidFill>
                <a:effectLst/>
                <a:latin typeface="Tw Cen MT" panose="020B0602020104020603" pitchFamily="34" charset="0"/>
              </a:rPr>
              <a:t>Tafua</a:t>
            </a:r>
            <a:endParaRPr lang="en-US" sz="1100" b="1" dirty="0">
              <a:latin typeface="Tw Cen MT" panose="020B0602020104020603" pitchFamily="34" charset="0"/>
            </a:endParaRPr>
          </a:p>
        </p:txBody>
      </p:sp>
    </p:spTree>
    <p:extLst>
      <p:ext uri="{BB962C8B-B14F-4D97-AF65-F5344CB8AC3E}">
        <p14:creationId xmlns:p14="http://schemas.microsoft.com/office/powerpoint/2010/main" val="402245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56B55C0-F7B2-9190-A58C-C7D2AAD7BB64}"/>
              </a:ext>
            </a:extLst>
          </p:cNvPr>
          <p:cNvSpPr/>
          <p:nvPr/>
        </p:nvSpPr>
        <p:spPr>
          <a:xfrm>
            <a:off x="6757988" y="2058758"/>
            <a:ext cx="1358723" cy="729599"/>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Oval 3">
            <a:extLst>
              <a:ext uri="{FF2B5EF4-FFF2-40B4-BE49-F238E27FC236}">
                <a16:creationId xmlns:a16="http://schemas.microsoft.com/office/drawing/2014/main" id="{3AE5DE67-7AAE-D791-1A61-03CD5C1207DD}"/>
              </a:ext>
            </a:extLst>
          </p:cNvPr>
          <p:cNvSpPr/>
          <p:nvPr/>
        </p:nvSpPr>
        <p:spPr>
          <a:xfrm>
            <a:off x="4594577" y="3591455"/>
            <a:ext cx="978958" cy="114691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Title 4">
            <a:extLst>
              <a:ext uri="{FF2B5EF4-FFF2-40B4-BE49-F238E27FC236}">
                <a16:creationId xmlns:a16="http://schemas.microsoft.com/office/drawing/2014/main" id="{0BC2AF47-37DC-B7BB-8745-1C68B821F7CD}"/>
              </a:ext>
            </a:extLst>
          </p:cNvPr>
          <p:cNvSpPr>
            <a:spLocks noGrp="1"/>
          </p:cNvSpPr>
          <p:nvPr>
            <p:ph type="title"/>
          </p:nvPr>
        </p:nvSpPr>
        <p:spPr/>
        <p:txBody>
          <a:bodyPr/>
          <a:lstStyle/>
          <a:p>
            <a:r>
              <a:rPr lang="en-US" dirty="0"/>
              <a:t>GEF-8 – levers for transformational change</a:t>
            </a:r>
          </a:p>
        </p:txBody>
      </p:sp>
      <p:pic>
        <p:nvPicPr>
          <p:cNvPr id="3" name="image10.png">
            <a:extLst>
              <a:ext uri="{FF2B5EF4-FFF2-40B4-BE49-F238E27FC236}">
                <a16:creationId xmlns:a16="http://schemas.microsoft.com/office/drawing/2014/main" id="{0098C443-8112-18DC-2A98-390BDB2FFEE1}"/>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2168030" y="1744662"/>
            <a:ext cx="7377751" cy="4176605"/>
          </a:xfrm>
          <a:prstGeom prst="rect">
            <a:avLst/>
          </a:prstGeom>
        </p:spPr>
      </p:pic>
      <p:sp>
        <p:nvSpPr>
          <p:cNvPr id="2" name="TextBox 1">
            <a:extLst>
              <a:ext uri="{FF2B5EF4-FFF2-40B4-BE49-F238E27FC236}">
                <a16:creationId xmlns:a16="http://schemas.microsoft.com/office/drawing/2014/main" id="{AC4611D5-7D60-4AEB-AAB9-6AD65DD37E3D}"/>
              </a:ext>
            </a:extLst>
          </p:cNvPr>
          <p:cNvSpPr txBox="1"/>
          <p:nvPr/>
        </p:nvSpPr>
        <p:spPr>
          <a:xfrm>
            <a:off x="8719151" y="5824525"/>
            <a:ext cx="4770120" cy="246221"/>
          </a:xfrm>
          <a:prstGeom prst="rect">
            <a:avLst/>
          </a:prstGeom>
          <a:noFill/>
        </p:spPr>
        <p:txBody>
          <a:bodyPr wrap="square" rtlCol="0">
            <a:spAutoFit/>
          </a:bodyPr>
          <a:lstStyle/>
          <a:p>
            <a:r>
              <a:rPr lang="en-US" sz="1000" dirty="0"/>
              <a:t>Source: GEF-8 Strategic Positioning Framework</a:t>
            </a:r>
          </a:p>
        </p:txBody>
      </p:sp>
    </p:spTree>
    <p:extLst>
      <p:ext uri="{BB962C8B-B14F-4D97-AF65-F5344CB8AC3E}">
        <p14:creationId xmlns:p14="http://schemas.microsoft.com/office/powerpoint/2010/main" val="8816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FE18-E50A-DCEA-7CFC-9E10DCFFD55E}"/>
              </a:ext>
            </a:extLst>
          </p:cNvPr>
          <p:cNvSpPr>
            <a:spLocks noGrp="1"/>
          </p:cNvSpPr>
          <p:nvPr>
            <p:ph type="title"/>
          </p:nvPr>
        </p:nvSpPr>
        <p:spPr/>
        <p:txBody>
          <a:bodyPr/>
          <a:lstStyle/>
          <a:p>
            <a:r>
              <a:rPr lang="en-US" dirty="0"/>
              <a:t>D</a:t>
            </a:r>
            <a:r>
              <a:rPr lang="en-US" sz="4400" dirty="0"/>
              <a:t>esigning for transformation</a:t>
            </a:r>
            <a:endParaRPr lang="en-AU" dirty="0"/>
          </a:p>
        </p:txBody>
      </p:sp>
      <p:sp>
        <p:nvSpPr>
          <p:cNvPr id="3" name="Content Placeholder 2">
            <a:extLst>
              <a:ext uri="{FF2B5EF4-FFF2-40B4-BE49-F238E27FC236}">
                <a16:creationId xmlns:a16="http://schemas.microsoft.com/office/drawing/2014/main" id="{B9EADA6B-C43D-474A-CA8D-13BF33595ADA}"/>
              </a:ext>
            </a:extLst>
          </p:cNvPr>
          <p:cNvSpPr>
            <a:spLocks noGrp="1"/>
          </p:cNvSpPr>
          <p:nvPr>
            <p:ph idx="1"/>
          </p:nvPr>
        </p:nvSpPr>
        <p:spPr/>
        <p:txBody>
          <a:bodyPr>
            <a:noAutofit/>
          </a:bodyPr>
          <a:lstStyle/>
          <a:p>
            <a:pPr marL="0" indent="0">
              <a:buNone/>
            </a:pPr>
            <a:r>
              <a:rPr lang="en-AU" dirty="0"/>
              <a:t>A transformative investment should “lead to </a:t>
            </a:r>
            <a:r>
              <a:rPr lang="en-AU" b="1" dirty="0">
                <a:solidFill>
                  <a:srgbClr val="002060"/>
                </a:solidFill>
              </a:rPr>
              <a:t>enduring change </a:t>
            </a:r>
            <a:r>
              <a:rPr lang="en-AU" dirty="0"/>
              <a:t>at a </a:t>
            </a:r>
            <a:r>
              <a:rPr lang="en-AU" b="1" dirty="0">
                <a:solidFill>
                  <a:srgbClr val="002060"/>
                </a:solidFill>
              </a:rPr>
              <a:t>sufficient scale</a:t>
            </a:r>
            <a:r>
              <a:rPr lang="en-AU" b="1" dirty="0">
                <a:solidFill>
                  <a:srgbClr val="0070C0"/>
                </a:solidFill>
              </a:rPr>
              <a:t> </a:t>
            </a:r>
            <a:r>
              <a:rPr lang="en-AU" dirty="0"/>
              <a:t>to deliver a </a:t>
            </a:r>
            <a:r>
              <a:rPr lang="en-AU" b="1" dirty="0">
                <a:solidFill>
                  <a:srgbClr val="002060"/>
                </a:solidFill>
              </a:rPr>
              <a:t>step improvement </a:t>
            </a:r>
            <a:r>
              <a:rPr lang="en-AU" dirty="0"/>
              <a:t>in </a:t>
            </a:r>
            <a:r>
              <a:rPr lang="en-AU" dirty="0" err="1"/>
              <a:t>GEBs</a:t>
            </a:r>
            <a:r>
              <a:rPr lang="en-AU" dirty="0"/>
              <a:t>”</a:t>
            </a:r>
            <a:br>
              <a:rPr lang="en-AU" dirty="0"/>
            </a:br>
            <a:endParaRPr lang="en-AU" dirty="0"/>
          </a:p>
          <a:p>
            <a:pPr marL="514350" indent="-514350">
              <a:buFont typeface="+mj-lt"/>
              <a:buAutoNum type="arabicPeriod"/>
            </a:pPr>
            <a:r>
              <a:rPr lang="en-AU" dirty="0"/>
              <a:t> </a:t>
            </a:r>
            <a:r>
              <a:rPr lang="en-AU" b="1" i="1" dirty="0">
                <a:solidFill>
                  <a:srgbClr val="002060"/>
                </a:solidFill>
              </a:rPr>
              <a:t>Should</a:t>
            </a:r>
            <a:r>
              <a:rPr lang="en-AU" dirty="0"/>
              <a:t> this investment be</a:t>
            </a:r>
            <a:r>
              <a:rPr lang="en-AU" i="1" dirty="0"/>
              <a:t> </a:t>
            </a:r>
            <a:r>
              <a:rPr lang="en-AU" dirty="0"/>
              <a:t>transformative?</a:t>
            </a:r>
          </a:p>
          <a:p>
            <a:pPr marL="514350" indent="-514350">
              <a:buFont typeface="+mj-lt"/>
              <a:buAutoNum type="arabicPeriod"/>
            </a:pPr>
            <a:r>
              <a:rPr lang="en-AU" dirty="0"/>
              <a:t> If so, is its goal </a:t>
            </a:r>
            <a:r>
              <a:rPr lang="en-AU" b="1" i="1" dirty="0">
                <a:solidFill>
                  <a:srgbClr val="002060"/>
                </a:solidFill>
              </a:rPr>
              <a:t>sufficiently</a:t>
            </a:r>
            <a:r>
              <a:rPr lang="en-AU" i="1" dirty="0"/>
              <a:t> </a:t>
            </a:r>
            <a:r>
              <a:rPr lang="en-AU" dirty="0"/>
              <a:t>transformative?</a:t>
            </a:r>
          </a:p>
          <a:p>
            <a:pPr marL="514350" indent="-514350">
              <a:buFont typeface="+mj-lt"/>
              <a:buAutoNum type="arabicPeriod"/>
            </a:pPr>
            <a:r>
              <a:rPr lang="en-AU" dirty="0"/>
              <a:t> If so, is the proposed logic for achieving the </a:t>
            </a:r>
            <a:br>
              <a:rPr lang="en-AU" dirty="0"/>
            </a:br>
            <a:r>
              <a:rPr lang="en-AU" dirty="0"/>
              <a:t>goal </a:t>
            </a:r>
            <a:r>
              <a:rPr lang="en-AU" b="1" i="1" dirty="0">
                <a:solidFill>
                  <a:srgbClr val="002060"/>
                </a:solidFill>
              </a:rPr>
              <a:t>credible</a:t>
            </a:r>
            <a:r>
              <a:rPr lang="en-AU" dirty="0"/>
              <a:t>?</a:t>
            </a:r>
          </a:p>
          <a:p>
            <a:pPr marL="0" indent="0">
              <a:buNone/>
            </a:pPr>
            <a:endParaRPr lang="en-AU" sz="1400" dirty="0">
              <a:latin typeface="Segoe UI" panose="020B0502040204020203" pitchFamily="34" charset="0"/>
              <a:hlinkClick r:id="rId3"/>
            </a:endParaRPr>
          </a:p>
          <a:p>
            <a:pPr marL="0" indent="0">
              <a:buNone/>
            </a:pPr>
            <a:endParaRPr lang="en-AU" sz="1400" dirty="0">
              <a:latin typeface="Segoe UI" panose="020B0502040204020203" pitchFamily="34" charset="0"/>
              <a:hlinkClick r:id="rId3"/>
            </a:endParaRPr>
          </a:p>
          <a:p>
            <a:pPr marL="0" indent="0">
              <a:buNone/>
            </a:pPr>
            <a:r>
              <a:rPr lang="en-AU" sz="1400" dirty="0">
                <a:latin typeface="Segoe UI" panose="020B0502040204020203" pitchFamily="34" charset="0"/>
                <a:hlinkClick r:id="rId3"/>
              </a:rPr>
              <a:t>https://www.stapgef.org/resources/advisory-documents/achieving-transformation-through-gef-investments</a:t>
            </a:r>
            <a:r>
              <a:rPr lang="en-AU" sz="1400" dirty="0">
                <a:latin typeface="Segoe UI" panose="020B0502040204020203" pitchFamily="34" charset="0"/>
              </a:rPr>
              <a:t> </a:t>
            </a:r>
            <a:endParaRPr lang="en-AU" dirty="0"/>
          </a:p>
        </p:txBody>
      </p:sp>
      <p:pic>
        <p:nvPicPr>
          <p:cNvPr id="4" name="Picture 3">
            <a:extLst>
              <a:ext uri="{FF2B5EF4-FFF2-40B4-BE49-F238E27FC236}">
                <a16:creationId xmlns:a16="http://schemas.microsoft.com/office/drawing/2014/main" id="{D5944911-E7BD-ECAF-BE3F-CE46A3289471}"/>
              </a:ext>
            </a:extLst>
          </p:cNvPr>
          <p:cNvPicPr>
            <a:picLocks noChangeAspect="1"/>
          </p:cNvPicPr>
          <p:nvPr/>
        </p:nvPicPr>
        <p:blipFill>
          <a:blip r:embed="rId4"/>
          <a:stretch>
            <a:fillRect/>
          </a:stretch>
        </p:blipFill>
        <p:spPr>
          <a:xfrm>
            <a:off x="9249287" y="2576340"/>
            <a:ext cx="2653955" cy="3408750"/>
          </a:xfrm>
          <a:prstGeom prst="rect">
            <a:avLst/>
          </a:prstGeom>
        </p:spPr>
      </p:pic>
    </p:spTree>
    <p:extLst>
      <p:ext uri="{BB962C8B-B14F-4D97-AF65-F5344CB8AC3E}">
        <p14:creationId xmlns:p14="http://schemas.microsoft.com/office/powerpoint/2010/main" val="8761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5F45-AB94-50BE-F6AD-B99934831070}"/>
              </a:ext>
            </a:extLst>
          </p:cNvPr>
          <p:cNvSpPr>
            <a:spLocks noGrp="1"/>
          </p:cNvSpPr>
          <p:nvPr>
            <p:ph type="title"/>
          </p:nvPr>
        </p:nvSpPr>
        <p:spPr/>
        <p:txBody>
          <a:bodyPr/>
          <a:lstStyle/>
          <a:p>
            <a:r>
              <a:rPr lang="en-US" dirty="0"/>
              <a:t>To be transformative…</a:t>
            </a:r>
          </a:p>
        </p:txBody>
      </p:sp>
      <p:sp>
        <p:nvSpPr>
          <p:cNvPr id="3" name="Content Placeholder 2">
            <a:extLst>
              <a:ext uri="{FF2B5EF4-FFF2-40B4-BE49-F238E27FC236}">
                <a16:creationId xmlns:a16="http://schemas.microsoft.com/office/drawing/2014/main" id="{6B519D61-4489-234F-C0FF-595EC0CD05D6}"/>
              </a:ext>
            </a:extLst>
          </p:cNvPr>
          <p:cNvSpPr>
            <a:spLocks noGrp="1"/>
          </p:cNvSpPr>
          <p:nvPr>
            <p:ph idx="1"/>
          </p:nvPr>
        </p:nvSpPr>
        <p:spPr>
          <a:xfrm>
            <a:off x="487680" y="1417639"/>
            <a:ext cx="11094720" cy="4708526"/>
          </a:xfrm>
        </p:spPr>
        <p:txBody>
          <a:bodyPr/>
          <a:lstStyle/>
          <a:p>
            <a:pPr marL="0" indent="0">
              <a:buNone/>
            </a:pPr>
            <a:endPar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endParaRPr>
          </a:p>
          <a:p>
            <a:pPr marL="0" indent="0">
              <a:buNone/>
            </a:pPr>
            <a:endPar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endParaRPr>
          </a:p>
          <a:p>
            <a:pPr marL="0" indent="0" algn="ctr">
              <a:buNone/>
            </a:pPr>
            <a:r>
              <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“…overt </a:t>
            </a:r>
            <a:r>
              <a:rPr kumimoji="0" lang="en-US" sz="32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intent to transform</a:t>
            </a:r>
            <a:r>
              <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an explicit </a:t>
            </a:r>
            <a:r>
              <a:rPr kumimoji="0" lang="en-US" sz="32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approach to scaling</a:t>
            </a:r>
            <a:r>
              <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and a focus on the </a:t>
            </a:r>
            <a:r>
              <a:rPr kumimoji="0" lang="en-US" sz="32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durability of the new system</a:t>
            </a:r>
            <a:r>
              <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(as well as </a:t>
            </a:r>
            <a:r>
              <a:rPr kumimoji="0" lang="en-US" sz="32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declining resilience in the old system</a:t>
            </a:r>
            <a:r>
              <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 are mandatory criteria for an investment claiming to be </a:t>
            </a:r>
            <a:r>
              <a:rPr kumimoji="0" lang="en-US" sz="3200" b="1"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transformative…” (</a:t>
            </a:r>
            <a:r>
              <a:rPr kumimoji="0" lang="en-US" sz="3200" b="0" i="0" u="none" strike="noStrike" kern="1200" cap="none" spc="0" normalizeH="0" baseline="0" noProof="0" dirty="0">
                <a:ln>
                  <a:noFill/>
                </a:ln>
                <a:solidFill>
                  <a:srgbClr val="2683C6">
                    <a:lumMod val="50000"/>
                  </a:srgbClr>
                </a:solidFill>
                <a:effectLst/>
                <a:uLnTx/>
                <a:uFillTx/>
                <a:latin typeface="Tw Cen MT" panose="020B0602020104020603"/>
                <a:ea typeface="+mn-ea"/>
                <a:cs typeface="+mn-cs"/>
              </a:rPr>
              <a:t>STAP, GIZ)</a:t>
            </a:r>
          </a:p>
          <a:p>
            <a:pPr marL="0" indent="0">
              <a:buNone/>
            </a:pPr>
            <a:endParaRPr lang="en-US" dirty="0"/>
          </a:p>
        </p:txBody>
      </p:sp>
    </p:spTree>
    <p:extLst>
      <p:ext uri="{BB962C8B-B14F-4D97-AF65-F5344CB8AC3E}">
        <p14:creationId xmlns:p14="http://schemas.microsoft.com/office/powerpoint/2010/main" val="16872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10BFB-3524-85FA-D1B0-1791C1DA27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10111" y="1191858"/>
            <a:ext cx="3666179" cy="2599320"/>
          </a:xfrm>
          <a:prstGeom prst="rect">
            <a:avLst/>
          </a:prstGeom>
        </p:spPr>
      </p:pic>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US" dirty="0"/>
              <a:t>Achieving transformation (at a global level)</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r>
              <a:rPr lang="en-US" dirty="0"/>
              <a:t>Real transformation at a global level is challenging!</a:t>
            </a:r>
          </a:p>
          <a:p>
            <a:endParaRPr lang="en-AU" dirty="0"/>
          </a:p>
        </p:txBody>
      </p:sp>
      <p:grpSp>
        <p:nvGrpSpPr>
          <p:cNvPr id="18" name="Group 17">
            <a:extLst>
              <a:ext uri="{FF2B5EF4-FFF2-40B4-BE49-F238E27FC236}">
                <a16:creationId xmlns:a16="http://schemas.microsoft.com/office/drawing/2014/main" id="{577A1EB5-BE82-B903-1581-554B3F9E740A}"/>
              </a:ext>
            </a:extLst>
          </p:cNvPr>
          <p:cNvGrpSpPr/>
          <p:nvPr/>
        </p:nvGrpSpPr>
        <p:grpSpPr>
          <a:xfrm>
            <a:off x="781391" y="1919848"/>
            <a:ext cx="7266942" cy="4348647"/>
            <a:chOff x="1968499" y="668565"/>
            <a:chExt cx="7266942" cy="4348647"/>
          </a:xfrm>
        </p:grpSpPr>
        <p:grpSp>
          <p:nvGrpSpPr>
            <p:cNvPr id="19" name="Group 18">
              <a:extLst>
                <a:ext uri="{FF2B5EF4-FFF2-40B4-BE49-F238E27FC236}">
                  <a16:creationId xmlns:a16="http://schemas.microsoft.com/office/drawing/2014/main" id="{D69015B3-C7A9-443B-CB5F-6F7FB9546932}"/>
                </a:ext>
              </a:extLst>
            </p:cNvPr>
            <p:cNvGrpSpPr/>
            <p:nvPr/>
          </p:nvGrpSpPr>
          <p:grpSpPr>
            <a:xfrm>
              <a:off x="3166359" y="1108450"/>
              <a:ext cx="3484415" cy="3908762"/>
              <a:chOff x="3166359" y="1108450"/>
              <a:chExt cx="3484415" cy="3908762"/>
            </a:xfrm>
          </p:grpSpPr>
          <p:sp>
            <p:nvSpPr>
              <p:cNvPr id="26" name="Rectangle: Rounded Corners 25">
                <a:extLst>
                  <a:ext uri="{FF2B5EF4-FFF2-40B4-BE49-F238E27FC236}">
                    <a16:creationId xmlns:a16="http://schemas.microsoft.com/office/drawing/2014/main" id="{F1286BE7-3746-56B4-DE4B-B2BA8DD8417B}"/>
                  </a:ext>
                </a:extLst>
              </p:cNvPr>
              <p:cNvSpPr/>
              <p:nvPr/>
            </p:nvSpPr>
            <p:spPr>
              <a:xfrm>
                <a:off x="3197976" y="1143516"/>
                <a:ext cx="3413609" cy="900000"/>
              </a:xfrm>
              <a:prstGeom prst="round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F2B0EA5C-053B-65E7-BDA9-0C7C9B62BAB1}"/>
                  </a:ext>
                </a:extLst>
              </p:cNvPr>
              <p:cNvSpPr/>
              <p:nvPr/>
            </p:nvSpPr>
            <p:spPr>
              <a:xfrm>
                <a:off x="3197976" y="2072716"/>
                <a:ext cx="3413609" cy="900000"/>
              </a:xfrm>
              <a:prstGeom prst="round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5795CA1A-4E4F-43C1-D411-4944F6D40C67}"/>
                  </a:ext>
                </a:extLst>
              </p:cNvPr>
              <p:cNvSpPr/>
              <p:nvPr/>
            </p:nvSpPr>
            <p:spPr>
              <a:xfrm>
                <a:off x="3197976" y="3001916"/>
                <a:ext cx="3413609" cy="900000"/>
              </a:xfrm>
              <a:prstGeom prst="round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7B5650CA-7D56-0D65-FC5A-1A7D31E71897}"/>
                  </a:ext>
                </a:extLst>
              </p:cNvPr>
              <p:cNvSpPr/>
              <p:nvPr/>
            </p:nvSpPr>
            <p:spPr>
              <a:xfrm>
                <a:off x="3197976" y="3931115"/>
                <a:ext cx="3413609" cy="900000"/>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6D4FA5E-1B3B-C6B6-BC79-02A9725A4A92}"/>
                  </a:ext>
                </a:extLst>
              </p:cNvPr>
              <p:cNvSpPr txBox="1"/>
              <p:nvPr/>
            </p:nvSpPr>
            <p:spPr>
              <a:xfrm>
                <a:off x="3166359" y="1108450"/>
                <a:ext cx="3484415" cy="390876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srgbClr val="002060"/>
                    </a:solidFill>
                    <a:effectLst/>
                    <a:uLnTx/>
                    <a:uFillTx/>
                    <a:latin typeface="Calibri" panose="020F0502020204030204"/>
                  </a:rPr>
                  <a:t>4. ‘Parameters’ </a:t>
                </a:r>
                <a:br>
                  <a:rPr kumimoji="0" lang="en-AU" sz="2400" b="1" i="0" u="none" strike="noStrike" kern="0" cap="none" spc="0" normalizeH="0" baseline="0" noProof="0" dirty="0">
                    <a:ln>
                      <a:noFill/>
                    </a:ln>
                    <a:solidFill>
                      <a:srgbClr val="002060"/>
                    </a:solidFill>
                    <a:effectLst/>
                    <a:uLnTx/>
                    <a:uFillTx/>
                    <a:latin typeface="Calibri" panose="020F0502020204030204"/>
                  </a:rPr>
                </a:br>
                <a:r>
                  <a:rPr kumimoji="0" lang="en-AU" sz="1800" b="1" i="0" u="none" strike="noStrike" kern="0" cap="none" spc="0" normalizeH="0" baseline="0" noProof="0" dirty="0">
                    <a:ln>
                      <a:noFill/>
                    </a:ln>
                    <a:solidFill>
                      <a:prstClr val="black"/>
                    </a:solidFill>
                    <a:effectLst/>
                    <a:uLnTx/>
                    <a:uFillTx/>
                    <a:latin typeface="Calibri" panose="020F0502020204030204"/>
                  </a:rPr>
                  <a:t>(e.g. subsidies, taxes, material stocks and flows)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srgbClr val="002060"/>
                    </a:solidFill>
                    <a:effectLst/>
                    <a:uLnTx/>
                    <a:uFillTx/>
                    <a:latin typeface="Calibri" panose="020F0502020204030204"/>
                  </a:rPr>
                  <a:t>3. ‘Feedbacks’ </a:t>
                </a:r>
                <a:br>
                  <a:rPr kumimoji="0" lang="en-AU" sz="2800" b="1" i="0" u="none" strike="noStrike" kern="0" cap="none" spc="0" normalizeH="0" baseline="0" noProof="0" dirty="0">
                    <a:ln>
                      <a:noFill/>
                    </a:ln>
                    <a:solidFill>
                      <a:prstClr val="black"/>
                    </a:solidFill>
                    <a:effectLst/>
                    <a:uLnTx/>
                    <a:uFillTx/>
                    <a:latin typeface="Calibri" panose="020F0502020204030204"/>
                  </a:rPr>
                </a:br>
                <a:r>
                  <a:rPr kumimoji="0" lang="en-AU" sz="1800" b="1" i="0" u="none" strike="noStrike" kern="0" cap="none" spc="0" normalizeH="0" baseline="0" noProof="0" dirty="0">
                    <a:ln>
                      <a:noFill/>
                    </a:ln>
                    <a:solidFill>
                      <a:prstClr val="black"/>
                    </a:solidFill>
                    <a:effectLst/>
                    <a:uLnTx/>
                    <a:uFillTx/>
                    <a:latin typeface="Calibri" panose="020F0502020204030204"/>
                  </a:rPr>
                  <a:t>(e.g. delays, negative and positive feedback loops)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srgbClr val="002060"/>
                    </a:solidFill>
                    <a:effectLst/>
                    <a:uLnTx/>
                    <a:uFillTx/>
                    <a:latin typeface="Calibri" panose="020F0502020204030204"/>
                  </a:rPr>
                  <a:t>2. ‘Design’ </a:t>
                </a:r>
                <a:br>
                  <a:rPr kumimoji="0" lang="en-AU" sz="2800" b="1" i="0" u="none" strike="noStrike" kern="0" cap="none" spc="0" normalizeH="0" baseline="0" noProof="0" dirty="0">
                    <a:ln>
                      <a:noFill/>
                    </a:ln>
                    <a:solidFill>
                      <a:prstClr val="black"/>
                    </a:solidFill>
                    <a:effectLst/>
                    <a:uLnTx/>
                    <a:uFillTx/>
                    <a:latin typeface="Calibri" panose="020F0502020204030204"/>
                  </a:rPr>
                </a:br>
                <a:r>
                  <a:rPr kumimoji="0" lang="en-AU" sz="1800" b="1" i="0" u="none" strike="noStrike" kern="0" cap="none" spc="0" normalizeH="0" baseline="0" noProof="0" dirty="0">
                    <a:ln>
                      <a:noFill/>
                    </a:ln>
                    <a:solidFill>
                      <a:prstClr val="black"/>
                    </a:solidFill>
                    <a:effectLst/>
                    <a:uLnTx/>
                    <a:uFillTx/>
                    <a:latin typeface="Calibri" panose="020F0502020204030204"/>
                  </a:rPr>
                  <a:t>(e.g. structures, incentives, power to self-organise)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srgbClr val="002060"/>
                    </a:solidFill>
                    <a:effectLst/>
                    <a:uLnTx/>
                    <a:uFillTx/>
                    <a:latin typeface="Calibri" panose="020F0502020204030204"/>
                  </a:rPr>
                  <a:t>1. ‘Intent’ </a:t>
                </a:r>
                <a:br>
                  <a:rPr kumimoji="0" lang="en-AU" sz="1800" b="1" i="0" u="none" strike="noStrike" kern="0" cap="none" spc="0" normalizeH="0" baseline="0" noProof="0" dirty="0">
                    <a:ln>
                      <a:noFill/>
                    </a:ln>
                    <a:solidFill>
                      <a:prstClr val="black"/>
                    </a:solidFill>
                    <a:effectLst/>
                    <a:uLnTx/>
                    <a:uFillTx/>
                    <a:latin typeface="Calibri" panose="020F0502020204030204"/>
                  </a:rPr>
                </a:br>
                <a:r>
                  <a:rPr kumimoji="0" lang="en-AU" sz="1800" b="1" i="0" u="none" strike="noStrike" kern="0" cap="none" spc="0" normalizeH="0" baseline="0" noProof="0" dirty="0">
                    <a:ln>
                      <a:noFill/>
                    </a:ln>
                    <a:solidFill>
                      <a:prstClr val="black"/>
                    </a:solidFill>
                    <a:effectLst/>
                    <a:uLnTx/>
                    <a:uFillTx/>
                    <a:latin typeface="Calibri" panose="020F0502020204030204"/>
                  </a:rPr>
                  <a:t>(e.g. goals, mindset and paradigm, ability to change these)</a:t>
                </a:r>
              </a:p>
            </p:txBody>
          </p:sp>
        </p:grpSp>
        <p:sp>
          <p:nvSpPr>
            <p:cNvPr id="20" name="TextBox 19">
              <a:extLst>
                <a:ext uri="{FF2B5EF4-FFF2-40B4-BE49-F238E27FC236}">
                  <a16:creationId xmlns:a16="http://schemas.microsoft.com/office/drawing/2014/main" id="{1B14518C-63D8-32CD-4E9A-962F53A79453}"/>
                </a:ext>
              </a:extLst>
            </p:cNvPr>
            <p:cNvSpPr txBox="1"/>
            <p:nvPr/>
          </p:nvSpPr>
          <p:spPr>
            <a:xfrm>
              <a:off x="3193439" y="668565"/>
              <a:ext cx="348441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rPr>
                <a:t>4 classes of system leverage points</a:t>
              </a:r>
              <a:endParaRPr kumimoji="0" lang="en-AU" sz="1800" b="1" i="0" u="none" strike="noStrike" kern="0" cap="none" spc="0" normalizeH="0" baseline="0" noProof="0" dirty="0">
                <a:ln>
                  <a:noFill/>
                </a:ln>
                <a:solidFill>
                  <a:prstClr val="black"/>
                </a:solidFill>
                <a:effectLst/>
                <a:uLnTx/>
                <a:uFillTx/>
                <a:latin typeface="Calibri" panose="020F0502020204030204"/>
              </a:endParaRPr>
            </a:p>
          </p:txBody>
        </p:sp>
        <p:sp>
          <p:nvSpPr>
            <p:cNvPr id="21" name="Arrow: Up 20">
              <a:extLst>
                <a:ext uri="{FF2B5EF4-FFF2-40B4-BE49-F238E27FC236}">
                  <a16:creationId xmlns:a16="http://schemas.microsoft.com/office/drawing/2014/main" id="{3B052E3E-0A8A-D84A-8B67-DDAF17AB17F3}"/>
                </a:ext>
              </a:extLst>
            </p:cNvPr>
            <p:cNvSpPr/>
            <p:nvPr/>
          </p:nvSpPr>
          <p:spPr>
            <a:xfrm flipV="1">
              <a:off x="1968499" y="1119110"/>
              <a:ext cx="1223311" cy="3750105"/>
            </a:xfrm>
            <a:prstGeom prst="upArrow">
              <a:avLst/>
            </a:prstGeom>
            <a:solidFill>
              <a:srgbClr val="4472C4">
                <a:lumMod val="20000"/>
                <a:lumOff val="80000"/>
              </a:srgbClr>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ts val="2500"/>
                </a:lnSpc>
                <a:spcBef>
                  <a:spcPts val="0"/>
                </a:spcBef>
                <a:spcAft>
                  <a:spcPts val="0"/>
                </a:spcAft>
                <a:buClrTx/>
                <a:buSzTx/>
                <a:buFontTx/>
                <a:buNone/>
                <a:tabLst/>
                <a:defRPr/>
              </a:pPr>
              <a:r>
                <a:rPr kumimoji="0" lang="en-AU" sz="2400" b="1" i="0" u="none" strike="noStrike" kern="0" cap="none" spc="0" normalizeH="0" baseline="0" noProof="0" dirty="0">
                  <a:ln>
                    <a:noFill/>
                  </a:ln>
                  <a:solidFill>
                    <a:prstClr val="black"/>
                  </a:solidFill>
                  <a:effectLst/>
                  <a:uLnTx/>
                  <a:uFillTx/>
                  <a:latin typeface="Calibri" panose="020F0502020204030204"/>
                  <a:ea typeface="+mn-ea"/>
                  <a:cs typeface="+mn-cs"/>
                </a:rPr>
                <a:t>Harder to achieve, greater effect on system change</a:t>
              </a:r>
            </a:p>
          </p:txBody>
        </p:sp>
        <p:sp>
          <p:nvSpPr>
            <p:cNvPr id="22" name="Callout: Line 21">
              <a:extLst>
                <a:ext uri="{FF2B5EF4-FFF2-40B4-BE49-F238E27FC236}">
                  <a16:creationId xmlns:a16="http://schemas.microsoft.com/office/drawing/2014/main" id="{975A0695-4074-667C-9BAD-013AAD2758CD}"/>
                </a:ext>
              </a:extLst>
            </p:cNvPr>
            <p:cNvSpPr/>
            <p:nvPr/>
          </p:nvSpPr>
          <p:spPr>
            <a:xfrm>
              <a:off x="6885861" y="2164873"/>
              <a:ext cx="2349579" cy="664817"/>
            </a:xfrm>
            <a:prstGeom prst="borderCallout1">
              <a:avLst>
                <a:gd name="adj1" fmla="val 51862"/>
                <a:gd name="adj2" fmla="val -33"/>
                <a:gd name="adj3" fmla="val 52350"/>
                <a:gd name="adj4" fmla="val -1170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rPr>
                <a:t>e.g. time to detecting biosecurity breach</a:t>
              </a:r>
            </a:p>
          </p:txBody>
        </p:sp>
        <p:sp>
          <p:nvSpPr>
            <p:cNvPr id="23" name="Callout: Line 22">
              <a:extLst>
                <a:ext uri="{FF2B5EF4-FFF2-40B4-BE49-F238E27FC236}">
                  <a16:creationId xmlns:a16="http://schemas.microsoft.com/office/drawing/2014/main" id="{D530006A-871A-E5A2-B499-AB87D16FD750}"/>
                </a:ext>
              </a:extLst>
            </p:cNvPr>
            <p:cNvSpPr/>
            <p:nvPr/>
          </p:nvSpPr>
          <p:spPr>
            <a:xfrm>
              <a:off x="6885862" y="4033093"/>
              <a:ext cx="2349579" cy="664817"/>
            </a:xfrm>
            <a:prstGeom prst="borderCallout1">
              <a:avLst>
                <a:gd name="adj1" fmla="val 51862"/>
                <a:gd name="adj2" fmla="val -33"/>
                <a:gd name="adj3" fmla="val 51687"/>
                <a:gd name="adj4" fmla="val -1160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rPr>
                <a:t>e.g. deep agreement on purpose/ethics</a:t>
              </a:r>
            </a:p>
          </p:txBody>
        </p:sp>
        <p:sp>
          <p:nvSpPr>
            <p:cNvPr id="24" name="Callout: Line 23">
              <a:extLst>
                <a:ext uri="{FF2B5EF4-FFF2-40B4-BE49-F238E27FC236}">
                  <a16:creationId xmlns:a16="http://schemas.microsoft.com/office/drawing/2014/main" id="{87510F02-BBEA-EA02-EA4F-2CC9D4F691A3}"/>
                </a:ext>
              </a:extLst>
            </p:cNvPr>
            <p:cNvSpPr/>
            <p:nvPr/>
          </p:nvSpPr>
          <p:spPr>
            <a:xfrm>
              <a:off x="6885861" y="3051423"/>
              <a:ext cx="2349579" cy="837698"/>
            </a:xfrm>
            <a:prstGeom prst="borderCallout1">
              <a:avLst>
                <a:gd name="adj1" fmla="val 51862"/>
                <a:gd name="adj2" fmla="val -33"/>
                <a:gd name="adj3" fmla="val 52169"/>
                <a:gd name="adj4" fmla="val -1170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rPr>
                <a:t>e.g. farmer collective or ‘B-corporation’ structures</a:t>
              </a:r>
            </a:p>
          </p:txBody>
        </p:sp>
        <p:sp>
          <p:nvSpPr>
            <p:cNvPr id="25" name="Callout: Line 24">
              <a:extLst>
                <a:ext uri="{FF2B5EF4-FFF2-40B4-BE49-F238E27FC236}">
                  <a16:creationId xmlns:a16="http://schemas.microsoft.com/office/drawing/2014/main" id="{35E77BD2-4740-2EEC-D1D6-DC26A8923FF2}"/>
                </a:ext>
              </a:extLst>
            </p:cNvPr>
            <p:cNvSpPr/>
            <p:nvPr/>
          </p:nvSpPr>
          <p:spPr>
            <a:xfrm>
              <a:off x="6885860" y="1255148"/>
              <a:ext cx="2349579" cy="664817"/>
            </a:xfrm>
            <a:prstGeom prst="borderCallout1">
              <a:avLst>
                <a:gd name="adj1" fmla="val 51862"/>
                <a:gd name="adj2" fmla="val -33"/>
                <a:gd name="adj3" fmla="val 51964"/>
                <a:gd name="adj4" fmla="val -1169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rPr>
                <a:t>e.g. standards imposed on industry</a:t>
              </a:r>
            </a:p>
          </p:txBody>
        </p:sp>
      </p:grpSp>
    </p:spTree>
    <p:extLst>
      <p:ext uri="{BB962C8B-B14F-4D97-AF65-F5344CB8AC3E}">
        <p14:creationId xmlns:p14="http://schemas.microsoft.com/office/powerpoint/2010/main" val="28587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3495F0-A673-612F-DEC2-B6C780D0E2C8}"/>
              </a:ext>
            </a:extLst>
          </p:cNvPr>
          <p:cNvGrpSpPr/>
          <p:nvPr/>
        </p:nvGrpSpPr>
        <p:grpSpPr>
          <a:xfrm>
            <a:off x="8723500" y="1563893"/>
            <a:ext cx="3289430" cy="3730214"/>
            <a:chOff x="8723500" y="1563893"/>
            <a:chExt cx="3289430" cy="3730214"/>
          </a:xfrm>
        </p:grpSpPr>
        <p:pic>
          <p:nvPicPr>
            <p:cNvPr id="1026" name="Picture 2" descr="small victories – le monde de geneviève">
              <a:extLst>
                <a:ext uri="{FF2B5EF4-FFF2-40B4-BE49-F238E27FC236}">
                  <a16:creationId xmlns:a16="http://schemas.microsoft.com/office/drawing/2014/main" id="{AB9E937A-45BC-E040-F105-62EB4B835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500" y="1563893"/>
              <a:ext cx="3289430" cy="37302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F57809-B2E1-D3C6-9117-52370C71A139}"/>
                </a:ext>
              </a:extLst>
            </p:cNvPr>
            <p:cNvSpPr txBox="1"/>
            <p:nvPr/>
          </p:nvSpPr>
          <p:spPr>
            <a:xfrm>
              <a:off x="10360575" y="2072542"/>
              <a:ext cx="1016625" cy="523220"/>
            </a:xfrm>
            <a:prstGeom prst="rect">
              <a:avLst/>
            </a:prstGeom>
            <a:noFill/>
          </p:spPr>
          <p:txBody>
            <a:bodyPr wrap="none" rtlCol="0">
              <a:spAutoFit/>
            </a:bodyPr>
            <a:lstStyle/>
            <a:p>
              <a:r>
                <a:rPr lang="en-AU" sz="2800" b="1" dirty="0">
                  <a:latin typeface="Bradley Hand ITC" panose="03070402050302030203" pitchFamily="66" charset="0"/>
                </a:rPr>
                <a:t>(</a:t>
              </a:r>
              <a:r>
                <a:rPr lang="en-AU" sz="2800" b="1" u="sng" dirty="0">
                  <a:latin typeface="Bradley Hand ITC" panose="03070402050302030203" pitchFamily="66" charset="0"/>
                </a:rPr>
                <a:t>Not</a:t>
              </a:r>
              <a:r>
                <a:rPr lang="en-AU" sz="2800" b="1" dirty="0">
                  <a:latin typeface="Bradley Hand ITC" panose="03070402050302030203" pitchFamily="66" charset="0"/>
                </a:rPr>
                <a:t>)</a:t>
              </a:r>
            </a:p>
          </p:txBody>
        </p:sp>
      </p:grpSp>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US" dirty="0"/>
              <a:t>Achieving transformation (at a global level)</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r>
              <a:rPr lang="en-US" b="1" dirty="0">
                <a:solidFill>
                  <a:srgbClr val="002060"/>
                </a:solidFill>
              </a:rPr>
              <a:t>Real transformation </a:t>
            </a:r>
            <a:r>
              <a:rPr lang="en-US" dirty="0"/>
              <a:t>at a global level </a:t>
            </a:r>
            <a:r>
              <a:rPr lang="en-US" b="1" dirty="0">
                <a:solidFill>
                  <a:srgbClr val="002060"/>
                </a:solidFill>
              </a:rPr>
              <a:t>is challenging</a:t>
            </a:r>
            <a:r>
              <a:rPr lang="en-US" dirty="0"/>
              <a:t>!</a:t>
            </a:r>
          </a:p>
          <a:p>
            <a:r>
              <a:rPr lang="en-US" sz="2800" b="1" dirty="0">
                <a:solidFill>
                  <a:srgbClr val="002060"/>
                </a:solidFill>
              </a:rPr>
              <a:t>Strong leverage points </a:t>
            </a:r>
            <a:r>
              <a:rPr lang="en-US" sz="2800" dirty="0"/>
              <a:t>are hard to effect</a:t>
            </a:r>
          </a:p>
          <a:p>
            <a:pPr lvl="1"/>
            <a:r>
              <a:rPr lang="en-US" sz="2400" dirty="0"/>
              <a:t>but can be preconditioned by many weaker/easier </a:t>
            </a:r>
            <a:br>
              <a:rPr lang="en-US" sz="2400" dirty="0"/>
            </a:br>
            <a:r>
              <a:rPr lang="en-US" sz="2400" dirty="0"/>
              <a:t>leverage points </a:t>
            </a:r>
            <a:r>
              <a:rPr lang="en-US" sz="2400" b="1" dirty="0">
                <a:solidFill>
                  <a:srgbClr val="002060"/>
                </a:solidFill>
              </a:rPr>
              <a:t>(well-targeted ‘small wins’)</a:t>
            </a:r>
            <a:br>
              <a:rPr lang="en-US" sz="2400" b="1" dirty="0">
                <a:solidFill>
                  <a:srgbClr val="002060"/>
                </a:solidFill>
              </a:rPr>
            </a:br>
            <a:endParaRPr lang="en-US" sz="2400" b="1" dirty="0">
              <a:solidFill>
                <a:srgbClr val="002060"/>
              </a:solidFill>
            </a:endParaRPr>
          </a:p>
          <a:p>
            <a:pPr>
              <a:buFont typeface="Wingdings" panose="05000000000000000000" pitchFamily="2" charset="2"/>
              <a:buChar char="Ø"/>
            </a:pPr>
            <a:r>
              <a:rPr lang="en-US" dirty="0"/>
              <a:t>Need </a:t>
            </a:r>
            <a:r>
              <a:rPr lang="en-US" b="1" dirty="0">
                <a:solidFill>
                  <a:srgbClr val="002060"/>
                </a:solidFill>
              </a:rPr>
              <a:t>real transformation ambition </a:t>
            </a:r>
            <a:r>
              <a:rPr lang="en-US" dirty="0"/>
              <a:t>to aim at</a:t>
            </a:r>
          </a:p>
          <a:p>
            <a:pPr lvl="1"/>
            <a:r>
              <a:rPr lang="en-US" b="1" dirty="0">
                <a:solidFill>
                  <a:srgbClr val="002060"/>
                </a:solidFill>
              </a:rPr>
              <a:t>Go beyond </a:t>
            </a:r>
            <a:r>
              <a:rPr lang="en-US" dirty="0"/>
              <a:t>replicating and disseminating to </a:t>
            </a:r>
            <a:br>
              <a:rPr lang="en-US" dirty="0"/>
            </a:br>
            <a:r>
              <a:rPr lang="en-US" b="1" dirty="0">
                <a:solidFill>
                  <a:srgbClr val="002060"/>
                </a:solidFill>
              </a:rPr>
              <a:t>scaling deep and up </a:t>
            </a:r>
            <a:r>
              <a:rPr lang="en-US" dirty="0"/>
              <a:t>– the strong levers. </a:t>
            </a:r>
          </a:p>
          <a:p>
            <a:pPr lvl="1"/>
            <a:r>
              <a:rPr lang="en-US" b="1" dirty="0">
                <a:solidFill>
                  <a:srgbClr val="002060"/>
                </a:solidFill>
              </a:rPr>
              <a:t>Set pathways &amp; scaling </a:t>
            </a:r>
            <a:r>
              <a:rPr lang="en-US" dirty="0"/>
              <a:t>towards success, and monitor</a:t>
            </a:r>
          </a:p>
        </p:txBody>
      </p:sp>
    </p:spTree>
    <p:extLst>
      <p:ext uri="{BB962C8B-B14F-4D97-AF65-F5344CB8AC3E}">
        <p14:creationId xmlns:p14="http://schemas.microsoft.com/office/powerpoint/2010/main" val="23767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normAutofit fontScale="90000"/>
          </a:bodyPr>
          <a:lstStyle/>
          <a:p>
            <a:r>
              <a:rPr lang="en-US" sz="4400" dirty="0"/>
              <a:t>Transformation: metrics for learning and adapting</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pPr marL="0" indent="0">
              <a:lnSpc>
                <a:spcPct val="90000"/>
              </a:lnSpc>
              <a:buNone/>
            </a:pPr>
            <a:endParaRPr lang="en-US" sz="1100" dirty="0"/>
          </a:p>
          <a:p>
            <a:pPr marL="0" indent="0">
              <a:lnSpc>
                <a:spcPct val="90000"/>
              </a:lnSpc>
              <a:buNone/>
            </a:pPr>
            <a:r>
              <a:rPr lang="en-US" dirty="0"/>
              <a:t>STAP suggests </a:t>
            </a:r>
            <a:r>
              <a:rPr lang="en-US" b="1" dirty="0">
                <a:solidFill>
                  <a:srgbClr val="002060"/>
                </a:solidFill>
              </a:rPr>
              <a:t>tracking metrics </a:t>
            </a:r>
            <a:r>
              <a:rPr lang="en-US" dirty="0"/>
              <a:t>in each of the following classes of lead indicators for transformation</a:t>
            </a:r>
            <a:r>
              <a:rPr lang="en-GB" dirty="0"/>
              <a:t>:</a:t>
            </a:r>
          </a:p>
          <a:p>
            <a:pPr marL="128016" lvl="1" indent="0">
              <a:lnSpc>
                <a:spcPct val="90000"/>
              </a:lnSpc>
              <a:buNone/>
            </a:pPr>
            <a:endParaRPr lang="en-US" sz="2800" dirty="0"/>
          </a:p>
          <a:p>
            <a:pPr marL="642366" lvl="1" indent="-514350">
              <a:lnSpc>
                <a:spcPct val="90000"/>
              </a:lnSpc>
              <a:buFont typeface="+mj-lt"/>
              <a:buAutoNum type="arabicPeriod"/>
            </a:pPr>
            <a:r>
              <a:rPr lang="en-US" sz="2800" dirty="0">
                <a:solidFill>
                  <a:srgbClr val="002060"/>
                </a:solidFill>
              </a:rPr>
              <a:t>Capacity for change</a:t>
            </a:r>
          </a:p>
          <a:p>
            <a:pPr marL="642366" lvl="1" indent="-514350">
              <a:lnSpc>
                <a:spcPct val="90000"/>
              </a:lnSpc>
              <a:buFont typeface="+mj-lt"/>
              <a:buAutoNum type="arabicPeriod"/>
            </a:pPr>
            <a:r>
              <a:rPr lang="en-GB" sz="2800" dirty="0">
                <a:solidFill>
                  <a:srgbClr val="002060"/>
                </a:solidFill>
                <a:effectLst/>
              </a:rPr>
              <a:t>Governance and policies</a:t>
            </a:r>
            <a:endParaRPr lang="en-US" sz="2800" i="0" u="none" strike="noStrike" baseline="0" dirty="0">
              <a:solidFill>
                <a:srgbClr val="002060"/>
              </a:solidFill>
            </a:endParaRPr>
          </a:p>
          <a:p>
            <a:pPr marL="642366" lvl="1" indent="-514350">
              <a:lnSpc>
                <a:spcPct val="90000"/>
              </a:lnSpc>
              <a:buFont typeface="+mj-lt"/>
              <a:buAutoNum type="arabicPeriod"/>
            </a:pPr>
            <a:r>
              <a:rPr lang="en-GB" sz="2800" dirty="0">
                <a:solidFill>
                  <a:srgbClr val="002060"/>
                </a:solidFill>
                <a:effectLst/>
              </a:rPr>
              <a:t>Multi-stakeholder dialogues</a:t>
            </a:r>
            <a:endParaRPr lang="en-GB" sz="2800" dirty="0">
              <a:solidFill>
                <a:srgbClr val="002060"/>
              </a:solidFill>
            </a:endParaRPr>
          </a:p>
          <a:p>
            <a:pPr marL="642366" lvl="1" indent="-514350">
              <a:lnSpc>
                <a:spcPct val="90000"/>
              </a:lnSpc>
              <a:buFont typeface="+mj-lt"/>
              <a:buAutoNum type="arabicPeriod"/>
            </a:pPr>
            <a:r>
              <a:rPr lang="en-US" sz="2800" i="0" u="none" strike="noStrike" baseline="0" dirty="0">
                <a:solidFill>
                  <a:srgbClr val="002060"/>
                </a:solidFill>
              </a:rPr>
              <a:t>Innovation and learning</a:t>
            </a:r>
            <a:endParaRPr lang="en-US" sz="2800" dirty="0">
              <a:solidFill>
                <a:srgbClr val="002060"/>
              </a:solidFill>
            </a:endParaRPr>
          </a:p>
          <a:p>
            <a:pPr marL="642366" lvl="1" indent="-514350">
              <a:lnSpc>
                <a:spcPct val="90000"/>
              </a:lnSpc>
              <a:buFont typeface="+mj-lt"/>
              <a:buAutoNum type="arabicPeriod"/>
            </a:pPr>
            <a:r>
              <a:rPr lang="en-US" sz="2800" dirty="0">
                <a:solidFill>
                  <a:srgbClr val="002060"/>
                </a:solidFill>
              </a:rPr>
              <a:t>Financial leverage</a:t>
            </a:r>
          </a:p>
        </p:txBody>
      </p:sp>
      <p:pic>
        <p:nvPicPr>
          <p:cNvPr id="4" name="Picture 6" descr="Forest inventory in Pursat province">
            <a:extLst>
              <a:ext uri="{FF2B5EF4-FFF2-40B4-BE49-F238E27FC236}">
                <a16:creationId xmlns:a16="http://schemas.microsoft.com/office/drawing/2014/main" id="{F9AD6A10-9387-418D-7F89-6681932DB7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0500" y="2737408"/>
            <a:ext cx="4790315" cy="31166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59AE0F-32FB-25B2-8905-F8887D4E789C}"/>
              </a:ext>
            </a:extLst>
          </p:cNvPr>
          <p:cNvSpPr txBox="1"/>
          <p:nvPr/>
        </p:nvSpPr>
        <p:spPr>
          <a:xfrm>
            <a:off x="10109845" y="5600336"/>
            <a:ext cx="208193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Tw Cen MT" panose="020B0602020104020603"/>
                <a:ea typeface="+mn-ea"/>
                <a:cs typeface="+mn-cs"/>
              </a:rPr>
              <a:t>Photo: Recoftc.org</a:t>
            </a:r>
          </a:p>
        </p:txBody>
      </p:sp>
    </p:spTree>
    <p:extLst>
      <p:ext uri="{BB962C8B-B14F-4D97-AF65-F5344CB8AC3E}">
        <p14:creationId xmlns:p14="http://schemas.microsoft.com/office/powerpoint/2010/main" val="19370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AU" dirty="0"/>
              <a:t>1. </a:t>
            </a:r>
            <a:r>
              <a:rPr lang="en-US" dirty="0"/>
              <a:t>Capacity for change</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p:txBody>
          <a:bodyPr>
            <a:noAutofit/>
          </a:bodyPr>
          <a:lstStyle/>
          <a:p>
            <a:pPr marL="0" indent="0">
              <a:buNone/>
            </a:pPr>
            <a:r>
              <a:rPr lang="en-AU" dirty="0">
                <a:solidFill>
                  <a:srgbClr val="002060"/>
                </a:solidFill>
              </a:rPr>
              <a:t>Do the organizations or other actors that need to make changes have the capacity to think about and deliver them?  (including the project team itself!)</a:t>
            </a:r>
          </a:p>
          <a:p>
            <a:pPr marL="0" indent="0">
              <a:buNone/>
            </a:pPr>
            <a:r>
              <a:rPr lang="en-AU" dirty="0"/>
              <a:t>E.g.:</a:t>
            </a:r>
          </a:p>
          <a:p>
            <a:pPr lvl="1"/>
            <a:r>
              <a:rPr lang="en-AU" dirty="0"/>
              <a:t>Capacity to facilitate transformation professionally (</a:t>
            </a:r>
            <a:r>
              <a:rPr lang="en-AU" dirty="0">
                <a:sym typeface="Wingdings" panose="05000000000000000000" pitchFamily="2" charset="2"/>
              </a:rPr>
              <a:t></a:t>
            </a:r>
            <a:r>
              <a:rPr lang="en-AU" dirty="0"/>
              <a:t>)</a:t>
            </a:r>
          </a:p>
          <a:p>
            <a:pPr lvl="1"/>
            <a:r>
              <a:rPr lang="en-AU" dirty="0"/>
              <a:t>Degree of integration of different forms of </a:t>
            </a:r>
            <a:br>
              <a:rPr lang="en-AU" dirty="0"/>
            </a:br>
            <a:r>
              <a:rPr lang="en-AU" dirty="0"/>
              <a:t>knowledge (</a:t>
            </a:r>
            <a:r>
              <a:rPr lang="en-AU" dirty="0">
                <a:sym typeface="Wingdings" panose="05000000000000000000" pitchFamily="2" charset="2"/>
              </a:rPr>
              <a:t></a:t>
            </a:r>
            <a:r>
              <a:rPr lang="en-AU" dirty="0"/>
              <a:t>)</a:t>
            </a:r>
          </a:p>
          <a:p>
            <a:pPr lvl="1"/>
            <a:r>
              <a:rPr lang="en-US" dirty="0"/>
              <a:t>N</a:t>
            </a:r>
            <a:r>
              <a:rPr lang="en-US" sz="2800" dirty="0"/>
              <a:t>umber of actors reached</a:t>
            </a:r>
            <a:r>
              <a:rPr lang="en-AU" dirty="0"/>
              <a:t> (</a:t>
            </a:r>
            <a:r>
              <a:rPr lang="en-AU" dirty="0">
                <a:sym typeface="Wingdings" panose="05000000000000000000" pitchFamily="2" charset="2"/>
              </a:rPr>
              <a:t></a:t>
            </a:r>
            <a:r>
              <a:rPr lang="en-AU" dirty="0"/>
              <a:t>)</a:t>
            </a:r>
            <a:r>
              <a:rPr lang="en-US" sz="2800" dirty="0"/>
              <a:t>, and level of </a:t>
            </a:r>
            <a:br>
              <a:rPr lang="en-US" sz="2800" dirty="0"/>
            </a:br>
            <a:r>
              <a:rPr lang="en-US" sz="2800" dirty="0"/>
              <a:t>resistance to the need for the change</a:t>
            </a:r>
            <a:r>
              <a:rPr lang="en-AU" dirty="0"/>
              <a:t> (</a:t>
            </a:r>
            <a:r>
              <a:rPr lang="en-AU" dirty="0">
                <a:sym typeface="Wingdings" panose="05000000000000000000" pitchFamily="2" charset="2"/>
              </a:rPr>
              <a:t></a:t>
            </a:r>
            <a:r>
              <a:rPr lang="en-AU" dirty="0"/>
              <a:t>)</a:t>
            </a:r>
          </a:p>
        </p:txBody>
      </p:sp>
      <p:pic>
        <p:nvPicPr>
          <p:cNvPr id="2050" name="Picture 2" descr="organizational-capacity » Consultus">
            <a:extLst>
              <a:ext uri="{FF2B5EF4-FFF2-40B4-BE49-F238E27FC236}">
                <a16:creationId xmlns:a16="http://schemas.microsoft.com/office/drawing/2014/main" id="{8053AF88-C0CA-A9E0-189C-E2EBD413A8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2540355"/>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6019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891E-3AE1-06C1-77CC-0C865CFF75A6}"/>
              </a:ext>
            </a:extLst>
          </p:cNvPr>
          <p:cNvSpPr>
            <a:spLocks noGrp="1"/>
          </p:cNvSpPr>
          <p:nvPr>
            <p:ph type="title"/>
          </p:nvPr>
        </p:nvSpPr>
        <p:spPr/>
        <p:txBody>
          <a:bodyPr/>
          <a:lstStyle/>
          <a:p>
            <a:r>
              <a:rPr lang="en-AU" dirty="0"/>
              <a:t>2.</a:t>
            </a:r>
            <a:r>
              <a:rPr lang="en-US" dirty="0"/>
              <a:t> Governance and policies</a:t>
            </a:r>
            <a:endParaRPr lang="en-AU" dirty="0"/>
          </a:p>
        </p:txBody>
      </p:sp>
      <p:sp>
        <p:nvSpPr>
          <p:cNvPr id="3" name="Content Placeholder 2">
            <a:extLst>
              <a:ext uri="{FF2B5EF4-FFF2-40B4-BE49-F238E27FC236}">
                <a16:creationId xmlns:a16="http://schemas.microsoft.com/office/drawing/2014/main" id="{6F966CC1-209D-8163-1EEE-0CE1E2C9D613}"/>
              </a:ext>
            </a:extLst>
          </p:cNvPr>
          <p:cNvSpPr>
            <a:spLocks noGrp="1"/>
          </p:cNvSpPr>
          <p:nvPr>
            <p:ph idx="1"/>
          </p:nvPr>
        </p:nvSpPr>
        <p:spPr>
          <a:xfrm>
            <a:off x="609599" y="1430515"/>
            <a:ext cx="11109649" cy="4525963"/>
          </a:xfrm>
        </p:spPr>
        <p:txBody>
          <a:bodyPr>
            <a:noAutofit/>
          </a:bodyPr>
          <a:lstStyle/>
          <a:p>
            <a:pPr marL="0" indent="0">
              <a:buNone/>
            </a:pPr>
            <a:r>
              <a:rPr lang="en-AU" dirty="0">
                <a:solidFill>
                  <a:srgbClr val="002060"/>
                </a:solidFill>
              </a:rPr>
              <a:t>Are the changes in values and in policy, legal, and institutional arrangements that are needed for scaling starting to happen, and are measures reflecting the status quo decreasing?</a:t>
            </a:r>
          </a:p>
          <a:p>
            <a:pPr marL="0" indent="0">
              <a:buNone/>
            </a:pPr>
            <a:r>
              <a:rPr lang="en-AU" dirty="0"/>
              <a:t>E.g.:</a:t>
            </a:r>
          </a:p>
          <a:p>
            <a:pPr lvl="1"/>
            <a:r>
              <a:rPr lang="en-AU" dirty="0"/>
              <a:t>Degree of dissemination of social norms, memes, narratives, behaviours, etc., up to a global level (e.g. via a value chain) (</a:t>
            </a:r>
            <a:r>
              <a:rPr lang="en-AU" dirty="0">
                <a:sym typeface="Wingdings" panose="05000000000000000000" pitchFamily="2" charset="2"/>
              </a:rPr>
              <a:t></a:t>
            </a:r>
            <a:r>
              <a:rPr lang="en-AU" dirty="0"/>
              <a:t>)</a:t>
            </a:r>
          </a:p>
          <a:p>
            <a:pPr lvl="1"/>
            <a:r>
              <a:rPr lang="en-AU" dirty="0"/>
              <a:t>Extent to which the transformation process is capable of </a:t>
            </a:r>
            <a:br>
              <a:rPr lang="en-AU" dirty="0"/>
            </a:br>
            <a:r>
              <a:rPr lang="en-AU" dirty="0"/>
              <a:t>proceeding iteratively and adaptively (</a:t>
            </a:r>
            <a:r>
              <a:rPr lang="en-AU" dirty="0">
                <a:sym typeface="Wingdings" panose="05000000000000000000" pitchFamily="2" charset="2"/>
              </a:rPr>
              <a:t></a:t>
            </a:r>
            <a:r>
              <a:rPr lang="en-AU" dirty="0"/>
              <a:t>)</a:t>
            </a:r>
          </a:p>
          <a:p>
            <a:pPr lvl="1"/>
            <a:r>
              <a:rPr lang="en-AU" dirty="0"/>
              <a:t>Support for change across multiple levels of governance (</a:t>
            </a:r>
            <a:r>
              <a:rPr lang="en-AU" dirty="0">
                <a:sym typeface="Wingdings" panose="05000000000000000000" pitchFamily="2" charset="2"/>
              </a:rPr>
              <a:t></a:t>
            </a:r>
            <a:r>
              <a:rPr lang="en-AU" dirty="0"/>
              <a:t>)</a:t>
            </a:r>
          </a:p>
        </p:txBody>
      </p:sp>
      <p:pic>
        <p:nvPicPr>
          <p:cNvPr id="3074" name="Picture 2" descr="What does 'inclusive governance' mean? Clarifying policy and practice |  ODI: Think change">
            <a:extLst>
              <a:ext uri="{FF2B5EF4-FFF2-40B4-BE49-F238E27FC236}">
                <a16:creationId xmlns:a16="http://schemas.microsoft.com/office/drawing/2014/main" id="{A323699D-7912-4CDC-E134-7E460768C3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15" r="13115"/>
          <a:stretch/>
        </p:blipFill>
        <p:spPr bwMode="auto">
          <a:xfrm>
            <a:off x="10228683" y="4026156"/>
            <a:ext cx="17145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85691"/>
      </p:ext>
    </p:extLst>
  </p:cSld>
  <p:clrMapOvr>
    <a:masterClrMapping/>
  </p:clrMapOvr>
  <p:transition spd="slow">
    <p:wipe dir="d"/>
  </p:transition>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4063</TotalTime>
  <Words>3165</Words>
  <Application>Microsoft Office PowerPoint</Application>
  <PresentationFormat>Widescreen</PresentationFormat>
  <Paragraphs>174</Paragraphs>
  <Slides>14</Slides>
  <Notes>14</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-apple-system</vt:lpstr>
      <vt:lpstr>Arial</vt:lpstr>
      <vt:lpstr>Bradley Hand ITC</vt:lpstr>
      <vt:lpstr>Calibri</vt:lpstr>
      <vt:lpstr>Calibri Light</vt:lpstr>
      <vt:lpstr>Segoe UI</vt:lpstr>
      <vt:lpstr>Tw Cen MT</vt:lpstr>
      <vt:lpstr>Wingdings</vt:lpstr>
      <vt:lpstr>1_Office Theme</vt:lpstr>
      <vt:lpstr>Custom Design</vt:lpstr>
      <vt:lpstr>1_Custom Design</vt:lpstr>
      <vt:lpstr>PowerPoint Presentation</vt:lpstr>
      <vt:lpstr>GEF-8 – levers for transformational change</vt:lpstr>
      <vt:lpstr>Designing for transformation</vt:lpstr>
      <vt:lpstr>To be transformative…</vt:lpstr>
      <vt:lpstr>Achieving transformation (at a global level)</vt:lpstr>
      <vt:lpstr>Achieving transformation (at a global level)</vt:lpstr>
      <vt:lpstr>Transformation: metrics for learning and adapting</vt:lpstr>
      <vt:lpstr>1. Capacity for change</vt:lpstr>
      <vt:lpstr>2. Governance and policies</vt:lpstr>
      <vt:lpstr>3. Multi-stakeholder dialogues</vt:lpstr>
      <vt:lpstr>4. Innovation and learning</vt:lpstr>
      <vt:lpstr>5. Financial leverage</vt:lpstr>
      <vt:lpstr>Some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and Technical Advisory Panel Report to the 61st Meeting of the GEF Council</dc:title>
  <dc:creator>Nicole Israel-Meyer</dc:creator>
  <cp:lastModifiedBy>Guadalupe Duron</cp:lastModifiedBy>
  <cp:revision>75</cp:revision>
  <cp:lastPrinted>2023-03-27T06:51:03Z</cp:lastPrinted>
  <dcterms:created xsi:type="dcterms:W3CDTF">2021-11-08T14:02:11Z</dcterms:created>
  <dcterms:modified xsi:type="dcterms:W3CDTF">2023-04-13T11:40:32Z</dcterms:modified>
</cp:coreProperties>
</file>